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327" r:id="rId2"/>
    <p:sldId id="328" r:id="rId3"/>
    <p:sldId id="329" r:id="rId4"/>
    <p:sldId id="346" r:id="rId5"/>
    <p:sldId id="331" r:id="rId6"/>
    <p:sldId id="332" r:id="rId7"/>
    <p:sldId id="337" r:id="rId8"/>
    <p:sldId id="334" r:id="rId9"/>
    <p:sldId id="335" r:id="rId10"/>
    <p:sldId id="336" r:id="rId11"/>
    <p:sldId id="338" r:id="rId12"/>
    <p:sldId id="345" r:id="rId13"/>
    <p:sldId id="348" r:id="rId14"/>
    <p:sldId id="349" r:id="rId15"/>
    <p:sldId id="350" r:id="rId16"/>
    <p:sldId id="351" r:id="rId17"/>
    <p:sldId id="35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66FFFF"/>
    <a:srgbClr val="00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34" autoAdjust="0"/>
    <p:restoredTop sz="94622" autoAdjust="0"/>
  </p:normalViewPr>
  <p:slideViewPr>
    <p:cSldViewPr showGuides="1">
      <p:cViewPr varScale="1">
        <p:scale>
          <a:sx n="74" d="100"/>
          <a:sy n="74" d="100"/>
        </p:scale>
        <p:origin x="-1248" y="-102"/>
      </p:cViewPr>
      <p:guideLst>
        <p:guide orient="horz" pos="1800"/>
        <p:guide orient="horz" pos="2160"/>
        <p:guide pos="2880"/>
        <p:guide pos="5472"/>
        <p:guide pos="355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howGuides="1">
      <p:cViewPr varScale="1">
        <p:scale>
          <a:sx n="52" d="100"/>
          <a:sy n="52" d="100"/>
        </p:scale>
        <p:origin x="-2184" y="-102"/>
      </p:cViewPr>
      <p:guideLst>
        <p:guide orient="horz" pos="2880"/>
        <p:guide pos="2160"/>
      </p:guideLst>
    </p:cSldViewPr>
  </p:notesViewPr>
  <p:gridSpacing cx="117043200" cy="117043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4" Type="http://schemas.openxmlformats.org/officeDocument/2006/relationships/image" Target="../media/image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283567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0337C2-EFD4-4FEF-A9BF-6693C41B9BC4}" type="datetimeFigureOut">
              <a:rPr lang="en-CA" smtClean="0"/>
              <a:pPr/>
              <a:t>31/01/2012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BF2FF3-267E-4520-A02F-8D289AD7BF19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8" name="Notes Placeholder 7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4146796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F2FF3-267E-4520-A02F-8D289AD7BF19}" type="slidenum">
              <a:rPr lang="en-CA" smtClean="0"/>
              <a:pPr/>
              <a:t>1</a:t>
            </a:fld>
            <a:endParaRPr lang="en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95BDE-5280-4512-8962-B005427DF22C}" type="slidenum">
              <a:rPr lang="en-CA" smtClean="0"/>
              <a:pPr/>
              <a:t>2</a:t>
            </a:fld>
            <a:endParaRPr lang="en-CA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F2FF3-267E-4520-A02F-8D289AD7BF19}" type="slidenum">
              <a:rPr lang="en-CA" smtClean="0"/>
              <a:pPr/>
              <a:t>3</a:t>
            </a:fld>
            <a:endParaRPr lang="en-CA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F2FF3-267E-4520-A02F-8D289AD7BF19}" type="slidenum">
              <a:rPr lang="en-CA" smtClean="0"/>
              <a:pPr/>
              <a:t>4</a:t>
            </a:fld>
            <a:endParaRPr lang="en-CA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F2FF3-267E-4520-A02F-8D289AD7BF19}" type="slidenum">
              <a:rPr lang="en-CA" smtClean="0"/>
              <a:pPr/>
              <a:t>5</a:t>
            </a:fld>
            <a:endParaRPr lang="en-CA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F2FF3-267E-4520-A02F-8D289AD7BF19}" type="slidenum">
              <a:rPr lang="en-CA" smtClean="0"/>
              <a:pPr/>
              <a:t>6</a:t>
            </a:fld>
            <a:endParaRPr lang="en-CA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F2FF3-267E-4520-A02F-8D289AD7BF19}" type="slidenum">
              <a:rPr lang="en-CA" smtClean="0"/>
              <a:pPr/>
              <a:t>7</a:t>
            </a:fld>
            <a:endParaRPr lang="en-CA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F2FF3-267E-4520-A02F-8D289AD7BF19}" type="slidenum">
              <a:rPr lang="en-CA" smtClean="0"/>
              <a:pPr/>
              <a:t>8</a:t>
            </a:fld>
            <a:endParaRPr lang="en-C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F2FF3-267E-4520-A02F-8D289AD7BF19}" type="slidenum">
              <a:rPr lang="en-CA" smtClean="0"/>
              <a:pPr/>
              <a:t>9</a:t>
            </a:fld>
            <a:endParaRPr lang="en-C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F2FF3-267E-4520-A02F-8D289AD7BF19}" type="slidenum">
              <a:rPr lang="en-CA" smtClean="0"/>
              <a:pPr/>
              <a:t>10</a:t>
            </a:fld>
            <a:endParaRPr lang="en-C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BF2FF3-267E-4520-A02F-8D289AD7BF19}" type="slidenum">
              <a:rPr lang="en-CA" smtClean="0"/>
              <a:pPr/>
              <a:t>11</a:t>
            </a:fld>
            <a:endParaRPr lang="en-C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E5616-E232-5A47-A57E-7BAA380709D3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0070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ea typeface="ＭＳ Ｐゴシック" charset="0"/>
                <a:cs typeface="ＭＳ Ｐゴシック" charset="0"/>
              </a:rPr>
              <a:t>SHOULD E be ‘SOMETHING ELSE” and NOT show the right answer. This might force students to trust themselves …</a:t>
            </a:r>
          </a:p>
        </p:txBody>
      </p:sp>
      <p:sp>
        <p:nvSpPr>
          <p:cNvPr id="20070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2974AEB3-F7C0-E341-94D1-CF26155BD381}" type="slidenum">
              <a:rPr lang="en-US" sz="1200">
                <a:solidFill>
                  <a:prstClr val="black"/>
                </a:solidFill>
              </a:rPr>
              <a:pPr/>
              <a:t>13</a:t>
            </a:fld>
            <a:endParaRPr lang="en-US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474A2F8B-6447-A741-9388-BF7F5B5212CF}" type="slidenum">
              <a:rPr lang="en-US" sz="1200">
                <a:solidFill>
                  <a:srgbClr val="000000"/>
                </a:solidFill>
                <a:latin typeface="Times New Roman" charset="0"/>
              </a:rPr>
              <a:pPr/>
              <a:t>14</a:t>
            </a:fld>
            <a:endParaRPr lang="en-US" sz="12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3253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571" tIns="45286" rIns="90571" bIns="45286"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>
              <a:defRPr/>
            </a:pPr>
            <a:fld id="{85E05803-698B-C845-B06E-14508B17A6FF}" type="slidenum">
              <a:rPr lang="en-US" sz="1200" smtClean="0">
                <a:solidFill>
                  <a:prstClr val="black"/>
                </a:solidFill>
                <a:cs typeface="+mn-cs"/>
              </a:rPr>
              <a:pPr algn="r" eaLnBrk="1" hangingPunct="1">
                <a:defRPr/>
              </a:pPr>
              <a:t>14</a:t>
            </a:fld>
            <a:endParaRPr lang="en-US" sz="1200" smtClean="0">
              <a:solidFill>
                <a:prstClr val="black"/>
              </a:solidFill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2BC044-15CF-3B4D-B1E7-85095505C4E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185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18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AFA441CB-623E-DC43-A580-783C3F4692A7}" type="slidenum">
              <a:rPr lang="en-US" sz="1200">
                <a:solidFill>
                  <a:srgbClr val="000000"/>
                </a:solidFill>
                <a:latin typeface="Times New Roman" charset="0"/>
              </a:rPr>
              <a:pPr/>
              <a:t>16</a:t>
            </a:fld>
            <a:endParaRPr lang="en-US" sz="1200">
              <a:solidFill>
                <a:srgbClr val="000000"/>
              </a:solidFill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185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18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AFA441CB-623E-DC43-A580-783C3F4692A7}" type="slidenum">
              <a:rPr lang="en-US" sz="1200">
                <a:solidFill>
                  <a:srgbClr val="000000"/>
                </a:solidFill>
                <a:latin typeface="Times New Roman" charset="0"/>
              </a:rPr>
              <a:pPr/>
              <a:t>17</a:t>
            </a:fld>
            <a:endParaRPr lang="en-US" sz="1200">
              <a:solidFill>
                <a:srgbClr val="000000"/>
              </a:solidFill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05200" y="6356350"/>
            <a:ext cx="2133600" cy="365125"/>
          </a:xfrm>
        </p:spPr>
        <p:txBody>
          <a:bodyPr/>
          <a:lstStyle/>
          <a:p>
            <a:fld id="{D67AB796-86B2-4248-A193-5F28B7611519}" type="datetime1">
              <a:rPr lang="en-CA" smtClean="0"/>
              <a:pPr/>
              <a:t>31/01/2012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2895600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CA" smtClean="0"/>
              <a:t>CWSEI 2011 End-of-year workshop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BD22AEF0-C4C1-4CAB-89E0-FEFC02B05CA0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F2895-2BF9-4E6F-A22F-34AB57308884}" type="datetime1">
              <a:rPr lang="en-CA" smtClean="0"/>
              <a:pPr/>
              <a:t>31/01/2012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CWSEI 2011 End-of-year workshop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2AEF0-C4C1-4CAB-89E0-FEFC02B05CA0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23FAC-9AAC-4B12-909E-9AE49F90E192}" type="datetime1">
              <a:rPr lang="en-CA" smtClean="0"/>
              <a:pPr/>
              <a:t>31/01/2012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CWSEI 2011 End-of-year workshop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2AEF0-C4C1-4CAB-89E0-FEFC02B05CA0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8811E-3C83-4094-9B14-ECAC34D18DC5}" type="datetime1">
              <a:rPr lang="en-CA" smtClean="0"/>
              <a:pPr/>
              <a:t>31/01/2012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CWSEI 2011 End-of-year workshop</a:t>
            </a: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2AEF0-C4C1-4CAB-89E0-FEFC02B05CA0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1AB4-95A5-4051-A3DE-AFC349769B2E}" type="datetime1">
              <a:rPr lang="en-CA" smtClean="0"/>
              <a:pPr/>
              <a:t>31/01/2012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CWSEI 2011 End-of-year workshop</a:t>
            </a:r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2AEF0-C4C1-4CAB-89E0-FEFC02B05CA0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A77FD-B2D9-4FBE-9C1D-39739F7F199F}" type="datetime1">
              <a:rPr lang="en-CA" smtClean="0"/>
              <a:pPr/>
              <a:t>31/01/2012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CWSEI 2011 End-of-year workshop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2AEF0-C4C1-4CAB-89E0-FEFC02B05CA0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ADAA3-66B2-4760-B0BC-3431D8CB2069}" type="datetime1">
              <a:rPr lang="en-CA" smtClean="0"/>
              <a:pPr/>
              <a:t>31/01/2012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CWSEI 2011 End-of-year workshop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2AEF0-C4C1-4CAB-89E0-FEFC02B05CA0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7FAB6-C2A6-4FDB-88DB-B18580B9246C}" type="datetime1">
              <a:rPr lang="en-CA" smtClean="0"/>
              <a:pPr/>
              <a:t>31/01/2012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CWSEI 2011 End-of-year workshop</a:t>
            </a: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2AEF0-C4C1-4CAB-89E0-FEFC02B05CA0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FBA04-EA24-4811-9396-FFD6DF398475}" type="datetime1">
              <a:rPr lang="en-CA" smtClean="0"/>
              <a:pPr/>
              <a:t>31/01/2012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CWSEI 2011 End-of-year workshop</a:t>
            </a: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2AEF0-C4C1-4CAB-89E0-FEFC02B05CA0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B784E-4A70-491A-BB34-D2625BC24876}" type="datetime1">
              <a:rPr lang="en-CA" smtClean="0"/>
              <a:pPr/>
              <a:t>31/01/2012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CWSEI 2011 End-of-year workshop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2AEF0-C4C1-4CAB-89E0-FEFC02B05CA0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152B16-FCF7-4EBE-A5B3-F961EA6A33A6}" type="datetime1">
              <a:rPr lang="en-CA" smtClean="0"/>
              <a:pPr/>
              <a:t>31/01/2012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CWSEI 2011 End-of-year workshop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2AEF0-C4C1-4CAB-89E0-FEFC02B05CA0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8229600" cy="502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05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14F0F2-0A07-4228-B9B0-81E9D1C4585E}" type="datetime1">
              <a:rPr lang="en-CA" smtClean="0"/>
              <a:pPr/>
              <a:t>31/01/2012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492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smtClean="0"/>
              <a:t>CWSEI 2011 End-of-year workshop</a:t>
            </a: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2AEF0-C4C1-4CAB-89E0-FEFC02B05CA0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gif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gif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7500"/>
            <a:ext cx="8229600" cy="1143000"/>
          </a:xfrm>
        </p:spPr>
        <p:txBody>
          <a:bodyPr/>
          <a:lstStyle/>
          <a:p>
            <a:r>
              <a:rPr lang="en-CA" dirty="0" smtClean="0"/>
              <a:t>Example clicker questions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2AEF0-C4C1-4CAB-89E0-FEFC02B05CA0}" type="slidenum">
              <a:rPr lang="en-CA" smtClean="0"/>
              <a:pPr/>
              <a:t>1</a:t>
            </a:fld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 txBox="1">
            <a:spLocks/>
          </p:cNvSpPr>
          <p:nvPr/>
        </p:nvSpPr>
        <p:spPr>
          <a:xfrm>
            <a:off x="228600" y="1257300"/>
            <a:ext cx="2628900" cy="1943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en-CA" sz="2800" dirty="0" smtClean="0"/>
              <a:t>A ball is rolling around the inside of a circular track. The ball leaves the track at point P. </a:t>
            </a:r>
            <a:br>
              <a:rPr lang="en-CA" sz="2800" dirty="0" smtClean="0"/>
            </a:br>
            <a:r>
              <a:rPr lang="en-CA" sz="2800" dirty="0" smtClean="0"/>
              <a:t/>
            </a:r>
            <a:br>
              <a:rPr lang="en-CA" sz="2800" dirty="0" smtClean="0"/>
            </a:br>
            <a:r>
              <a:rPr lang="en-CA" sz="2800" dirty="0" smtClean="0"/>
              <a:t/>
            </a:r>
            <a:br>
              <a:rPr lang="en-CA" sz="2800" dirty="0" smtClean="0"/>
            </a:br>
            <a:r>
              <a:rPr lang="en-CA" sz="2800" dirty="0" smtClean="0"/>
              <a:t>Which path does the ball follow?</a:t>
            </a:r>
            <a:endParaRPr lang="en-CA" sz="28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A80BA26A-876E-4FB1-95BC-1A5C7C0E165F}" type="slidenum">
              <a:rPr lang="en-CA" smtClean="0">
                <a:hlinkClick r:id="" action="ppaction://noaction"/>
              </a:rPr>
              <a:pPr/>
              <a:t>2</a:t>
            </a:fld>
            <a:endParaRPr lang="en-CA" dirty="0"/>
          </a:p>
        </p:txBody>
      </p:sp>
      <p:sp>
        <p:nvSpPr>
          <p:cNvPr id="48" name="Arc 47"/>
          <p:cNvSpPr>
            <a:spLocks noChangeAspect="1"/>
          </p:cNvSpPr>
          <p:nvPr/>
        </p:nvSpPr>
        <p:spPr>
          <a:xfrm>
            <a:off x="2857500" y="2227117"/>
            <a:ext cx="3886200" cy="3886200"/>
          </a:xfrm>
          <a:prstGeom prst="arc">
            <a:avLst>
              <a:gd name="adj1" fmla="val 52688"/>
              <a:gd name="adj2" fmla="val 13463023"/>
            </a:avLst>
          </a:prstGeom>
          <a:ln w="5715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49" name="Oval 48"/>
          <p:cNvSpPr/>
          <p:nvPr/>
        </p:nvSpPr>
        <p:spPr>
          <a:xfrm flipH="1" flipV="1">
            <a:off x="2920963" y="4443845"/>
            <a:ext cx="178016" cy="1780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57" name="Arc 56"/>
          <p:cNvSpPr/>
          <p:nvPr/>
        </p:nvSpPr>
        <p:spPr>
          <a:xfrm>
            <a:off x="2857500" y="2331025"/>
            <a:ext cx="3886200" cy="3886200"/>
          </a:xfrm>
          <a:prstGeom prst="arc">
            <a:avLst>
              <a:gd name="adj1" fmla="val 16136956"/>
              <a:gd name="adj2" fmla="val 21511075"/>
            </a:avLst>
          </a:prstGeom>
          <a:ln w="38100"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58" name="Arc 57"/>
          <p:cNvSpPr/>
          <p:nvPr/>
        </p:nvSpPr>
        <p:spPr>
          <a:xfrm>
            <a:off x="2857500" y="1475505"/>
            <a:ext cx="3886200" cy="5597240"/>
          </a:xfrm>
          <a:prstGeom prst="arc">
            <a:avLst>
              <a:gd name="adj1" fmla="val 17615204"/>
              <a:gd name="adj2" fmla="val 21135716"/>
            </a:avLst>
          </a:prstGeom>
          <a:ln w="38100"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59" name="Straight Connector 58"/>
          <p:cNvCxnSpPr/>
          <p:nvPr/>
        </p:nvCxnSpPr>
        <p:spPr>
          <a:xfrm rot="16200000" flipH="1">
            <a:off x="5616285" y="2828061"/>
            <a:ext cx="2254831" cy="0"/>
          </a:xfrm>
          <a:prstGeom prst="line">
            <a:avLst/>
          </a:prstGeom>
          <a:ln w="38100"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Arc 59"/>
          <p:cNvSpPr/>
          <p:nvPr/>
        </p:nvSpPr>
        <p:spPr>
          <a:xfrm flipH="1">
            <a:off x="6743700" y="1472045"/>
            <a:ext cx="3886200" cy="5597240"/>
          </a:xfrm>
          <a:prstGeom prst="arc">
            <a:avLst>
              <a:gd name="adj1" fmla="val 17553561"/>
              <a:gd name="adj2" fmla="val 21135716"/>
            </a:avLst>
          </a:prstGeom>
          <a:ln w="38100"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61" name="Arc 60"/>
          <p:cNvSpPr/>
          <p:nvPr/>
        </p:nvSpPr>
        <p:spPr>
          <a:xfrm flipH="1">
            <a:off x="6743700" y="2327565"/>
            <a:ext cx="3886200" cy="3886200"/>
          </a:xfrm>
          <a:prstGeom prst="arc">
            <a:avLst>
              <a:gd name="adj1" fmla="val 16136956"/>
              <a:gd name="adj2" fmla="val 21410800"/>
            </a:avLst>
          </a:prstGeom>
          <a:ln w="38100"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62" name="TextBox 61"/>
          <p:cNvSpPr txBox="1"/>
          <p:nvPr/>
        </p:nvSpPr>
        <p:spPr>
          <a:xfrm>
            <a:off x="6793989" y="3815195"/>
            <a:ext cx="393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 smtClean="0"/>
              <a:t>P</a:t>
            </a:r>
            <a:endParaRPr lang="en-CA" sz="2800" dirty="0"/>
          </a:p>
        </p:txBody>
      </p:sp>
      <p:sp>
        <p:nvSpPr>
          <p:cNvPr id="63" name="TextBox 62"/>
          <p:cNvSpPr txBox="1"/>
          <p:nvPr/>
        </p:nvSpPr>
        <p:spPr>
          <a:xfrm>
            <a:off x="4357255" y="2074718"/>
            <a:ext cx="393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 smtClean="0"/>
              <a:t>A</a:t>
            </a:r>
            <a:endParaRPr lang="en-CA" sz="2800" dirty="0"/>
          </a:p>
        </p:txBody>
      </p:sp>
      <p:sp>
        <p:nvSpPr>
          <p:cNvPr id="64" name="TextBox 63"/>
          <p:cNvSpPr txBox="1"/>
          <p:nvPr/>
        </p:nvSpPr>
        <p:spPr>
          <a:xfrm>
            <a:off x="5434446" y="1565563"/>
            <a:ext cx="393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 smtClean="0"/>
              <a:t>B</a:t>
            </a:r>
            <a:endParaRPr lang="en-CA" sz="2800" dirty="0"/>
          </a:p>
        </p:txBody>
      </p:sp>
      <p:sp>
        <p:nvSpPr>
          <p:cNvPr id="65" name="TextBox 64"/>
          <p:cNvSpPr txBox="1"/>
          <p:nvPr/>
        </p:nvSpPr>
        <p:spPr>
          <a:xfrm>
            <a:off x="6556665" y="1257300"/>
            <a:ext cx="393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 smtClean="0"/>
              <a:t>C</a:t>
            </a:r>
            <a:endParaRPr lang="en-CA" sz="2800" dirty="0"/>
          </a:p>
        </p:txBody>
      </p:sp>
      <p:sp>
        <p:nvSpPr>
          <p:cNvPr id="66" name="TextBox 65"/>
          <p:cNvSpPr txBox="1"/>
          <p:nvPr/>
        </p:nvSpPr>
        <p:spPr>
          <a:xfrm>
            <a:off x="7658100" y="1561890"/>
            <a:ext cx="393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 smtClean="0"/>
              <a:t>D</a:t>
            </a:r>
            <a:endParaRPr lang="en-CA" sz="2800" dirty="0"/>
          </a:p>
        </p:txBody>
      </p:sp>
      <p:sp>
        <p:nvSpPr>
          <p:cNvPr id="67" name="TextBox 66"/>
          <p:cNvSpPr txBox="1"/>
          <p:nvPr/>
        </p:nvSpPr>
        <p:spPr>
          <a:xfrm>
            <a:off x="8686800" y="2074718"/>
            <a:ext cx="393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 smtClean="0"/>
              <a:t>E</a:t>
            </a:r>
            <a:endParaRPr lang="en-CA" sz="2800" dirty="0"/>
          </a:p>
        </p:txBody>
      </p:sp>
      <p:sp>
        <p:nvSpPr>
          <p:cNvPr id="68" name="Arc 67"/>
          <p:cNvSpPr>
            <a:spLocks noChangeAspect="1"/>
          </p:cNvSpPr>
          <p:nvPr/>
        </p:nvSpPr>
        <p:spPr>
          <a:xfrm>
            <a:off x="2971800" y="2341417"/>
            <a:ext cx="3657600" cy="3657600"/>
          </a:xfrm>
          <a:prstGeom prst="arc">
            <a:avLst>
              <a:gd name="adj1" fmla="val 10365999"/>
              <a:gd name="adj2" fmla="val 13463023"/>
            </a:avLst>
          </a:prstGeom>
          <a:ln w="38100">
            <a:solidFill>
              <a:schemeClr val="tx1"/>
            </a:solidFill>
            <a:prstDash val="solid"/>
            <a:headEnd type="triangle" w="med" len="me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9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 anchor="ctr">
            <a:noAutofit/>
          </a:bodyPr>
          <a:lstStyle/>
          <a:p>
            <a:r>
              <a:rPr lang="en-CA" dirty="0" smtClean="0"/>
              <a:t>Clicker question</a:t>
            </a:r>
            <a:endParaRPr lang="en-CA" dirty="0"/>
          </a:p>
        </p:txBody>
      </p:sp>
      <p:sp>
        <p:nvSpPr>
          <p:cNvPr id="20" name="Rectangle 19"/>
          <p:cNvSpPr/>
          <p:nvPr/>
        </p:nvSpPr>
        <p:spPr>
          <a:xfrm>
            <a:off x="7761097" y="6057900"/>
            <a:ext cx="9257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CA" dirty="0" smtClean="0"/>
              <a:t>(Mazur)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Clicker question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029200"/>
          </a:xfrm>
        </p:spPr>
        <p:txBody>
          <a:bodyPr>
            <a:normAutofit/>
          </a:bodyPr>
          <a:lstStyle/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800" dirty="0" smtClean="0">
                <a:solidFill>
                  <a:prstClr val="black"/>
                </a:solidFill>
                <a:latin typeface="Calibri" charset="0"/>
                <a:ea typeface="ＭＳ Ｐゴシック" charset="0"/>
                <a:cs typeface="ＭＳ Ｐゴシック" charset="0"/>
              </a:rPr>
              <a:t>Suppose you pass white light through a prism and all of the colours of the spectrum are projected on a screen. If you then put a red filter over your eye and look at the spectrum, what colours do you see?</a:t>
            </a: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 smtClean="0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  <a:buAutoNum type="alphaUcParenR"/>
            </a:pPr>
            <a:r>
              <a:rPr lang="en-US" sz="2800" dirty="0" smtClean="0">
                <a:solidFill>
                  <a:prstClr val="black"/>
                </a:solidFill>
                <a:latin typeface="Calibri" charset="0"/>
                <a:ea typeface="ＭＳ Ｐゴシック" charset="0"/>
                <a:cs typeface="ＭＳ Ｐゴシック" charset="0"/>
              </a:rPr>
              <a:t>you see mostly red light; the blue and green disappears</a:t>
            </a: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  <a:buAutoNum type="alphaUcParenR"/>
            </a:pPr>
            <a:r>
              <a:rPr lang="en-US" sz="2800" dirty="0" smtClean="0">
                <a:solidFill>
                  <a:prstClr val="black"/>
                </a:solidFill>
                <a:latin typeface="Calibri" charset="0"/>
                <a:ea typeface="ＭＳ Ｐゴシック" charset="0"/>
                <a:cs typeface="ＭＳ Ｐゴシック" charset="0"/>
              </a:rPr>
              <a:t>you see mostly blue light; the other colours disappear</a:t>
            </a: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  <a:buAutoNum type="alphaUcParenR"/>
            </a:pPr>
            <a:r>
              <a:rPr lang="en-US" sz="2800" dirty="0" smtClean="0">
                <a:solidFill>
                  <a:prstClr val="black"/>
                </a:solidFill>
                <a:latin typeface="Calibri" charset="0"/>
                <a:ea typeface="ＭＳ Ｐゴシック" charset="0"/>
                <a:cs typeface="ＭＳ Ｐゴシック" charset="0"/>
              </a:rPr>
              <a:t>all of the colours turn red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2AEF0-C4C1-4CAB-89E0-FEFC02B05CA0}" type="slidenum">
              <a:rPr lang="en-CA" smtClean="0">
                <a:hlinkClick r:id="" action="ppaction://noaction"/>
              </a:rPr>
              <a:pPr/>
              <a:t>3</a:t>
            </a:fld>
            <a:endParaRPr lang="en-CA" dirty="0">
              <a:hlinkClick r:id="" action="ppaction://noaction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46452" y="6057900"/>
            <a:ext cx="1040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CA" dirty="0" smtClean="0"/>
              <a:t>(Duncan)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4537075" y="5143500"/>
            <a:ext cx="1749425" cy="17190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20" name="Picture 4" descr="Exam 1_Q16_Fall_2007"/>
          <p:cNvPicPr>
            <a:picLocks noChangeAspect="1" noChangeArrowheads="1"/>
          </p:cNvPicPr>
          <p:nvPr/>
        </p:nvPicPr>
        <p:blipFill>
          <a:blip r:embed="rId3" cstate="print"/>
          <a:srcRect l="4278" t="46527" r="78612" b="6291"/>
          <a:stretch>
            <a:fillRect/>
          </a:stretch>
        </p:blipFill>
        <p:spPr bwMode="auto">
          <a:xfrm>
            <a:off x="4537075" y="5143500"/>
            <a:ext cx="9144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4" descr="Exam 1_Q16_Fall_2007"/>
          <p:cNvPicPr>
            <a:picLocks noChangeAspect="1" noChangeArrowheads="1"/>
          </p:cNvPicPr>
          <p:nvPr/>
        </p:nvPicPr>
        <p:blipFill rotWithShape="1">
          <a:blip r:embed="rId3" cstate="print"/>
          <a:srcRect l="9249" t="2354" r="64828" b="51184"/>
          <a:stretch/>
        </p:blipFill>
        <p:spPr bwMode="auto">
          <a:xfrm>
            <a:off x="914400" y="3086100"/>
            <a:ext cx="1385400" cy="1688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4" descr="Exam 1_Q16_Fall_2007"/>
          <p:cNvPicPr>
            <a:picLocks noChangeAspect="1" noChangeArrowheads="1"/>
          </p:cNvPicPr>
          <p:nvPr/>
        </p:nvPicPr>
        <p:blipFill rotWithShape="1">
          <a:blip r:embed="rId3" cstate="print"/>
          <a:srcRect l="43543" t="6291" r="30534" b="47247"/>
          <a:stretch/>
        </p:blipFill>
        <p:spPr bwMode="auto">
          <a:xfrm>
            <a:off x="3429000" y="3086100"/>
            <a:ext cx="1385400" cy="1688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4" descr="Exam 1_Q16_Fall_2007"/>
          <p:cNvPicPr>
            <a:picLocks noChangeAspect="1" noChangeArrowheads="1"/>
          </p:cNvPicPr>
          <p:nvPr/>
        </p:nvPicPr>
        <p:blipFill rotWithShape="1">
          <a:blip r:embed="rId3" cstate="print"/>
          <a:srcRect l="74327" t="6688" r="-250" b="46850"/>
          <a:stretch/>
        </p:blipFill>
        <p:spPr bwMode="auto">
          <a:xfrm>
            <a:off x="6172200" y="3086100"/>
            <a:ext cx="1385400" cy="1688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4" descr="Exam 1_Q16_Fall_2007"/>
          <p:cNvPicPr>
            <a:picLocks noChangeAspect="1" noChangeArrowheads="1"/>
          </p:cNvPicPr>
          <p:nvPr/>
        </p:nvPicPr>
        <p:blipFill rotWithShape="1">
          <a:blip r:embed="rId3" cstate="print"/>
          <a:srcRect l="5856" t="46796" r="64440" b="6742"/>
          <a:stretch/>
        </p:blipFill>
        <p:spPr bwMode="auto">
          <a:xfrm>
            <a:off x="1714500" y="5169655"/>
            <a:ext cx="1587437" cy="1688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Clicker question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6858000" cy="1714500"/>
          </a:xfrm>
        </p:spPr>
        <p:txBody>
          <a:bodyPr>
            <a:normAutofit/>
          </a:bodyPr>
          <a:lstStyle/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800" dirty="0" smtClean="0"/>
              <a:t>If this is the phase of the Moon when it rises:</a:t>
            </a: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 smtClean="0"/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800" dirty="0" smtClean="0"/>
              <a:t>what is the phase of the Moon 12 hours later?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2AEF0-C4C1-4CAB-89E0-FEFC02B05CA0}" type="slidenum">
              <a:rPr lang="en-CA" smtClean="0">
                <a:hlinkClick r:id="rId4" action="ppaction://hlinksldjump"/>
              </a:rPr>
              <a:pPr/>
              <a:t>4</a:t>
            </a:fld>
            <a:endParaRPr lang="en-CA" dirty="0">
              <a:hlinkClick r:id="rId4" action="ppaction://hlinksldjump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64212" y="6057900"/>
            <a:ext cx="10225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CA" dirty="0" smtClean="0"/>
              <a:t>(Prather)</a:t>
            </a:r>
            <a:endParaRPr lang="en-CA" dirty="0"/>
          </a:p>
        </p:txBody>
      </p:sp>
      <p:sp>
        <p:nvSpPr>
          <p:cNvPr id="7" name="Rectangle 6"/>
          <p:cNvSpPr/>
          <p:nvPr/>
        </p:nvSpPr>
        <p:spPr>
          <a:xfrm>
            <a:off x="685800" y="3086100"/>
            <a:ext cx="457200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/>
              <a:t>A</a:t>
            </a:r>
            <a:endParaRPr lang="en-CA" dirty="0"/>
          </a:p>
        </p:txBody>
      </p:sp>
      <p:sp>
        <p:nvSpPr>
          <p:cNvPr id="9" name="Rectangle 8"/>
          <p:cNvSpPr/>
          <p:nvPr/>
        </p:nvSpPr>
        <p:spPr>
          <a:xfrm>
            <a:off x="3200400" y="3086100"/>
            <a:ext cx="457200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/>
              <a:t>B</a:t>
            </a:r>
            <a:endParaRPr lang="en-CA" dirty="0"/>
          </a:p>
        </p:txBody>
      </p:sp>
      <p:sp>
        <p:nvSpPr>
          <p:cNvPr id="11" name="Rectangle 10"/>
          <p:cNvSpPr/>
          <p:nvPr/>
        </p:nvSpPr>
        <p:spPr>
          <a:xfrm>
            <a:off x="1485900" y="5172360"/>
            <a:ext cx="457200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/>
              <a:t>D</a:t>
            </a:r>
            <a:endParaRPr lang="en-CA" dirty="0"/>
          </a:p>
        </p:txBody>
      </p:sp>
      <p:sp>
        <p:nvSpPr>
          <p:cNvPr id="10" name="Rectangle 9"/>
          <p:cNvSpPr/>
          <p:nvPr/>
        </p:nvSpPr>
        <p:spPr>
          <a:xfrm>
            <a:off x="5943600" y="3086100"/>
            <a:ext cx="457200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/>
              <a:t>C</a:t>
            </a:r>
            <a:endParaRPr lang="en-CA" dirty="0"/>
          </a:p>
        </p:txBody>
      </p:sp>
      <p:pic>
        <p:nvPicPr>
          <p:cNvPr id="17" name="Picture 4" descr="Exam 1_Q16_Fall_2007"/>
          <p:cNvPicPr>
            <a:picLocks noChangeAspect="1" noChangeArrowheads="1"/>
          </p:cNvPicPr>
          <p:nvPr/>
        </p:nvPicPr>
        <p:blipFill>
          <a:blip r:embed="rId3" cstate="print"/>
          <a:srcRect l="40637" t="3145" r="31559" b="49673"/>
          <a:stretch>
            <a:fillRect/>
          </a:stretch>
        </p:blipFill>
        <p:spPr bwMode="auto">
          <a:xfrm>
            <a:off x="7086600" y="800100"/>
            <a:ext cx="1097280" cy="1266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4229100" y="5172360"/>
            <a:ext cx="457200" cy="457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CA" sz="2800" dirty="0" smtClean="0"/>
              <a:t>E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Clicker question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029200"/>
          </a:xfrm>
        </p:spPr>
        <p:txBody>
          <a:bodyPr>
            <a:normAutofit/>
          </a:bodyPr>
          <a:lstStyle/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800" dirty="0" smtClean="0">
                <a:solidFill>
                  <a:prstClr val="black"/>
                </a:solidFill>
                <a:latin typeface="Calibri" charset="0"/>
                <a:ea typeface="ＭＳ Ｐゴシック" charset="0"/>
                <a:cs typeface="ＭＳ Ｐゴシック" charset="0"/>
              </a:rPr>
              <a:t>Susan throws a ball straight up into the air. It goes up and then falls back into her hand 2 seconds later.</a:t>
            </a: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 smtClean="0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Draw</a:t>
            </a:r>
            <a:r>
              <a:rPr lang="en-US" sz="2800" dirty="0" smtClean="0">
                <a:solidFill>
                  <a:prstClr val="black"/>
                </a:solidFill>
                <a:latin typeface="Calibri" charset="0"/>
                <a:ea typeface="ＭＳ Ｐゴシック" charset="0"/>
                <a:cs typeface="ＭＳ Ｐゴシック" charset="0"/>
              </a:rPr>
              <a:t> a graph showing the velocity of the ball from the moment it leaves her hand until she catches it again.</a:t>
            </a: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800" dirty="0" smtClean="0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2AEF0-C4C1-4CAB-89E0-FEFC02B05CA0}" type="slidenum">
              <a:rPr lang="en-CA" smtClean="0">
                <a:hlinkClick r:id="" action="ppaction://noaction"/>
              </a:rPr>
              <a:pPr/>
              <a:t>5</a:t>
            </a:fld>
            <a:endParaRPr lang="en-CA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3129262" y="5029200"/>
            <a:ext cx="3086100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6215362" y="4803497"/>
            <a:ext cx="7569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  <a:latin typeface="Calibri" charset="0"/>
              </a:rPr>
              <a:t>time</a:t>
            </a:r>
            <a:endParaRPr lang="en-CA" sz="2400" dirty="0"/>
          </a:p>
        </p:txBody>
      </p:sp>
      <p:cxnSp>
        <p:nvCxnSpPr>
          <p:cNvPr id="17" name="Straight Arrow Connector 16"/>
          <p:cNvCxnSpPr/>
          <p:nvPr/>
        </p:nvCxnSpPr>
        <p:spPr>
          <a:xfrm rot="16200000">
            <a:off x="2214861" y="5029200"/>
            <a:ext cx="2743200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2400300" y="3771900"/>
            <a:ext cx="11498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400" dirty="0" smtClean="0">
                <a:solidFill>
                  <a:prstClr val="black"/>
                </a:solidFill>
                <a:latin typeface="Calibri" charset="0"/>
              </a:rPr>
              <a:t>velocity</a:t>
            </a:r>
            <a:endParaRPr lang="en-CA" sz="2400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5478883" y="5033009"/>
            <a:ext cx="0" cy="18288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5072362" y="5120639"/>
            <a:ext cx="8130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  <a:latin typeface="Calibri" charset="0"/>
              </a:rPr>
              <a:t>2 sec</a:t>
            </a:r>
            <a:endParaRPr lang="en-CA" sz="2400" dirty="0"/>
          </a:p>
        </p:txBody>
      </p:sp>
      <p:sp>
        <p:nvSpPr>
          <p:cNvPr id="21" name="Rectangle 20"/>
          <p:cNvSpPr/>
          <p:nvPr/>
        </p:nvSpPr>
        <p:spPr>
          <a:xfrm>
            <a:off x="3170641" y="5120639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  <a:latin typeface="Calibri" charset="0"/>
              </a:rPr>
              <a:t>0</a:t>
            </a:r>
            <a:endParaRPr lang="en-C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2AEF0-C4C1-4CAB-89E0-FEFC02B05CA0}" type="slidenum">
              <a:rPr lang="en-CA" smtClean="0"/>
              <a:pPr/>
              <a:t>6</a:t>
            </a:fld>
            <a:endParaRPr lang="en-CA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843262" y="2057399"/>
            <a:ext cx="3086100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3929362" y="1831696"/>
            <a:ext cx="7569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  <a:latin typeface="Calibri" charset="0"/>
              </a:rPr>
              <a:t>time</a:t>
            </a:r>
            <a:endParaRPr lang="en-CA" sz="2400" dirty="0"/>
          </a:p>
        </p:txBody>
      </p:sp>
      <p:cxnSp>
        <p:nvCxnSpPr>
          <p:cNvPr id="10" name="Straight Arrow Connector 9"/>
          <p:cNvCxnSpPr/>
          <p:nvPr/>
        </p:nvCxnSpPr>
        <p:spPr>
          <a:xfrm rot="16200000">
            <a:off x="-71139" y="2057399"/>
            <a:ext cx="2743200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114300" y="800099"/>
            <a:ext cx="11498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400" dirty="0" smtClean="0">
                <a:solidFill>
                  <a:prstClr val="black"/>
                </a:solidFill>
                <a:latin typeface="Calibri" charset="0"/>
              </a:rPr>
              <a:t>velocity</a:t>
            </a:r>
            <a:endParaRPr lang="en-CA" sz="24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3192883" y="2061208"/>
            <a:ext cx="0" cy="18288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2786362" y="2148838"/>
            <a:ext cx="8130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  <a:latin typeface="Calibri" charset="0"/>
              </a:rPr>
              <a:t>2 sec</a:t>
            </a:r>
            <a:endParaRPr lang="en-CA" sz="2400" dirty="0"/>
          </a:p>
        </p:txBody>
      </p:sp>
      <p:sp>
        <p:nvSpPr>
          <p:cNvPr id="16" name="Rectangle 15"/>
          <p:cNvSpPr/>
          <p:nvPr/>
        </p:nvSpPr>
        <p:spPr>
          <a:xfrm>
            <a:off x="884641" y="2148838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  <a:latin typeface="Calibri" charset="0"/>
              </a:rPr>
              <a:t>0</a:t>
            </a:r>
            <a:endParaRPr lang="en-CA" sz="2400" dirty="0"/>
          </a:p>
        </p:txBody>
      </p:sp>
      <p:sp>
        <p:nvSpPr>
          <p:cNvPr id="32" name="Rectangle 31"/>
          <p:cNvSpPr/>
          <p:nvPr/>
        </p:nvSpPr>
        <p:spPr>
          <a:xfrm>
            <a:off x="800100" y="1349513"/>
            <a:ext cx="48122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prstClr val="black"/>
                </a:solidFill>
                <a:latin typeface="Calibri" charset="0"/>
              </a:rPr>
              <a:t>A</a:t>
            </a:r>
            <a:endParaRPr lang="en-CA" sz="4000" dirty="0"/>
          </a:p>
        </p:txBody>
      </p:sp>
      <p:cxnSp>
        <p:nvCxnSpPr>
          <p:cNvPr id="33" name="Straight Arrow Connector 32"/>
          <p:cNvCxnSpPr/>
          <p:nvPr/>
        </p:nvCxnSpPr>
        <p:spPr>
          <a:xfrm>
            <a:off x="5186662" y="2057399"/>
            <a:ext cx="3086100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8272762" y="1831696"/>
            <a:ext cx="7569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  <a:latin typeface="Calibri" charset="0"/>
              </a:rPr>
              <a:t>time</a:t>
            </a:r>
            <a:endParaRPr lang="en-CA" sz="2400" dirty="0"/>
          </a:p>
        </p:txBody>
      </p:sp>
      <p:cxnSp>
        <p:nvCxnSpPr>
          <p:cNvPr id="35" name="Straight Arrow Connector 34"/>
          <p:cNvCxnSpPr/>
          <p:nvPr/>
        </p:nvCxnSpPr>
        <p:spPr>
          <a:xfrm rot="16200000">
            <a:off x="4272261" y="2057399"/>
            <a:ext cx="2743200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4457700" y="800099"/>
            <a:ext cx="11498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400" dirty="0" smtClean="0">
                <a:solidFill>
                  <a:prstClr val="black"/>
                </a:solidFill>
                <a:latin typeface="Calibri" charset="0"/>
              </a:rPr>
              <a:t>velocity</a:t>
            </a:r>
            <a:endParaRPr lang="en-CA" sz="2400" dirty="0"/>
          </a:p>
        </p:txBody>
      </p:sp>
      <p:cxnSp>
        <p:nvCxnSpPr>
          <p:cNvPr id="37" name="Straight Connector 36"/>
          <p:cNvCxnSpPr/>
          <p:nvPr/>
        </p:nvCxnSpPr>
        <p:spPr>
          <a:xfrm>
            <a:off x="7536283" y="2061208"/>
            <a:ext cx="0" cy="18288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7129762" y="2148838"/>
            <a:ext cx="8130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  <a:latin typeface="Calibri" charset="0"/>
              </a:rPr>
              <a:t>2 sec</a:t>
            </a:r>
            <a:endParaRPr lang="en-CA" sz="2400" dirty="0"/>
          </a:p>
        </p:txBody>
      </p:sp>
      <p:sp>
        <p:nvSpPr>
          <p:cNvPr id="39" name="Rectangle 38"/>
          <p:cNvSpPr/>
          <p:nvPr/>
        </p:nvSpPr>
        <p:spPr>
          <a:xfrm>
            <a:off x="5228041" y="2148838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  <a:latin typeface="Calibri" charset="0"/>
              </a:rPr>
              <a:t>0</a:t>
            </a:r>
            <a:endParaRPr lang="en-CA" sz="2400" dirty="0"/>
          </a:p>
        </p:txBody>
      </p:sp>
      <p:sp>
        <p:nvSpPr>
          <p:cNvPr id="40" name="Rectangle 39"/>
          <p:cNvSpPr/>
          <p:nvPr/>
        </p:nvSpPr>
        <p:spPr>
          <a:xfrm>
            <a:off x="5143500" y="1349513"/>
            <a:ext cx="48122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prstClr val="black"/>
                </a:solidFill>
                <a:latin typeface="Calibri" charset="0"/>
              </a:rPr>
              <a:t>B</a:t>
            </a:r>
            <a:endParaRPr lang="en-CA" sz="4000" dirty="0"/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843262" y="5029200"/>
            <a:ext cx="3086100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3929362" y="4803497"/>
            <a:ext cx="7569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  <a:latin typeface="Calibri" charset="0"/>
              </a:rPr>
              <a:t>time</a:t>
            </a:r>
            <a:endParaRPr lang="en-CA" sz="2400" dirty="0"/>
          </a:p>
        </p:txBody>
      </p:sp>
      <p:cxnSp>
        <p:nvCxnSpPr>
          <p:cNvPr id="43" name="Straight Arrow Connector 42"/>
          <p:cNvCxnSpPr/>
          <p:nvPr/>
        </p:nvCxnSpPr>
        <p:spPr>
          <a:xfrm rot="16200000">
            <a:off x="-71139" y="5029200"/>
            <a:ext cx="2743200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114300" y="3771900"/>
            <a:ext cx="11498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400" dirty="0" smtClean="0">
                <a:solidFill>
                  <a:prstClr val="black"/>
                </a:solidFill>
                <a:latin typeface="Calibri" charset="0"/>
              </a:rPr>
              <a:t>velocity</a:t>
            </a:r>
            <a:endParaRPr lang="en-CA" sz="2400" dirty="0"/>
          </a:p>
        </p:txBody>
      </p:sp>
      <p:cxnSp>
        <p:nvCxnSpPr>
          <p:cNvPr id="45" name="Straight Connector 44"/>
          <p:cNvCxnSpPr/>
          <p:nvPr/>
        </p:nvCxnSpPr>
        <p:spPr>
          <a:xfrm>
            <a:off x="3192883" y="5033009"/>
            <a:ext cx="0" cy="18288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2786362" y="5120639"/>
            <a:ext cx="8130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  <a:latin typeface="Calibri" charset="0"/>
              </a:rPr>
              <a:t>2 sec</a:t>
            </a:r>
            <a:endParaRPr lang="en-CA" sz="2400" dirty="0"/>
          </a:p>
        </p:txBody>
      </p:sp>
      <p:sp>
        <p:nvSpPr>
          <p:cNvPr id="47" name="Rectangle 46"/>
          <p:cNvSpPr/>
          <p:nvPr/>
        </p:nvSpPr>
        <p:spPr>
          <a:xfrm>
            <a:off x="884641" y="5120639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  <a:latin typeface="Calibri" charset="0"/>
              </a:rPr>
              <a:t>0</a:t>
            </a:r>
            <a:endParaRPr lang="en-CA" sz="2400" dirty="0"/>
          </a:p>
        </p:txBody>
      </p:sp>
      <p:sp>
        <p:nvSpPr>
          <p:cNvPr id="48" name="Rectangle 47"/>
          <p:cNvSpPr/>
          <p:nvPr/>
        </p:nvSpPr>
        <p:spPr>
          <a:xfrm>
            <a:off x="800100" y="4321314"/>
            <a:ext cx="45878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prstClr val="black"/>
                </a:solidFill>
                <a:latin typeface="Calibri" charset="0"/>
              </a:rPr>
              <a:t>C</a:t>
            </a:r>
            <a:endParaRPr lang="en-CA" sz="4000" dirty="0"/>
          </a:p>
        </p:txBody>
      </p:sp>
      <p:cxnSp>
        <p:nvCxnSpPr>
          <p:cNvPr id="49" name="Straight Arrow Connector 48"/>
          <p:cNvCxnSpPr/>
          <p:nvPr/>
        </p:nvCxnSpPr>
        <p:spPr>
          <a:xfrm>
            <a:off x="5186662" y="5029200"/>
            <a:ext cx="3086100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8272762" y="4803497"/>
            <a:ext cx="7569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  <a:latin typeface="Calibri" charset="0"/>
              </a:rPr>
              <a:t>time</a:t>
            </a:r>
            <a:endParaRPr lang="en-CA" sz="2400" dirty="0"/>
          </a:p>
        </p:txBody>
      </p:sp>
      <p:cxnSp>
        <p:nvCxnSpPr>
          <p:cNvPr id="51" name="Straight Arrow Connector 50"/>
          <p:cNvCxnSpPr/>
          <p:nvPr/>
        </p:nvCxnSpPr>
        <p:spPr>
          <a:xfrm rot="16200000">
            <a:off x="4272261" y="5029200"/>
            <a:ext cx="2743200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4457700" y="3771900"/>
            <a:ext cx="11498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400" dirty="0" smtClean="0">
                <a:solidFill>
                  <a:prstClr val="black"/>
                </a:solidFill>
                <a:latin typeface="Calibri" charset="0"/>
              </a:rPr>
              <a:t>velocity</a:t>
            </a:r>
            <a:endParaRPr lang="en-CA" sz="2400" dirty="0"/>
          </a:p>
        </p:txBody>
      </p:sp>
      <p:cxnSp>
        <p:nvCxnSpPr>
          <p:cNvPr id="53" name="Straight Connector 52"/>
          <p:cNvCxnSpPr/>
          <p:nvPr/>
        </p:nvCxnSpPr>
        <p:spPr>
          <a:xfrm>
            <a:off x="7536283" y="5033009"/>
            <a:ext cx="0" cy="18288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7129762" y="5120639"/>
            <a:ext cx="8130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  <a:latin typeface="Calibri" charset="0"/>
              </a:rPr>
              <a:t>2 sec</a:t>
            </a:r>
            <a:endParaRPr lang="en-CA" sz="2400" dirty="0"/>
          </a:p>
        </p:txBody>
      </p:sp>
      <p:sp>
        <p:nvSpPr>
          <p:cNvPr id="55" name="Rectangle 54"/>
          <p:cNvSpPr/>
          <p:nvPr/>
        </p:nvSpPr>
        <p:spPr>
          <a:xfrm>
            <a:off x="5228041" y="5120639"/>
            <a:ext cx="3401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  <a:latin typeface="Calibri" charset="0"/>
              </a:rPr>
              <a:t>0</a:t>
            </a:r>
            <a:endParaRPr lang="en-CA" sz="2400" dirty="0"/>
          </a:p>
        </p:txBody>
      </p:sp>
      <p:sp>
        <p:nvSpPr>
          <p:cNvPr id="56" name="Rectangle 55"/>
          <p:cNvSpPr/>
          <p:nvPr/>
        </p:nvSpPr>
        <p:spPr>
          <a:xfrm>
            <a:off x="5143500" y="4321314"/>
            <a:ext cx="5004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prstClr val="black"/>
                </a:solidFill>
                <a:latin typeface="Calibri" charset="0"/>
              </a:rPr>
              <a:t>D</a:t>
            </a:r>
            <a:endParaRPr lang="en-CA" sz="4000" dirty="0"/>
          </a:p>
        </p:txBody>
      </p:sp>
      <p:sp>
        <p:nvSpPr>
          <p:cNvPr id="57" name="Rectangle 56"/>
          <p:cNvSpPr/>
          <p:nvPr/>
        </p:nvSpPr>
        <p:spPr>
          <a:xfrm>
            <a:off x="1943100" y="6035814"/>
            <a:ext cx="330154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prstClr val="black"/>
                </a:solidFill>
                <a:latin typeface="Calibri" charset="0"/>
              </a:rPr>
              <a:t>E) </a:t>
            </a:r>
            <a:r>
              <a:rPr lang="en-US" sz="2800" dirty="0" smtClean="0">
                <a:solidFill>
                  <a:prstClr val="black"/>
                </a:solidFill>
                <a:latin typeface="Calibri" charset="0"/>
              </a:rPr>
              <a:t>some other graph</a:t>
            </a:r>
            <a:endParaRPr lang="en-CA" sz="2800" dirty="0"/>
          </a:p>
        </p:txBody>
      </p:sp>
      <p:sp>
        <p:nvSpPr>
          <p:cNvPr id="58" name="Arc 57"/>
          <p:cNvSpPr/>
          <p:nvPr/>
        </p:nvSpPr>
        <p:spPr>
          <a:xfrm>
            <a:off x="5639337" y="914399"/>
            <a:ext cx="1920240" cy="2286000"/>
          </a:xfrm>
          <a:prstGeom prst="arc">
            <a:avLst>
              <a:gd name="adj1" fmla="val 10844455"/>
              <a:gd name="adj2" fmla="val 0"/>
            </a:avLst>
          </a:prstGeom>
          <a:ln w="571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62" name="Straight Connector 61"/>
          <p:cNvCxnSpPr/>
          <p:nvPr/>
        </p:nvCxnSpPr>
        <p:spPr>
          <a:xfrm>
            <a:off x="1300766" y="1025479"/>
            <a:ext cx="1899634" cy="1946320"/>
          </a:xfrm>
          <a:prstGeom prst="line">
            <a:avLst/>
          </a:prstGeom>
          <a:ln w="571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5639337" y="4000499"/>
            <a:ext cx="990063" cy="1014396"/>
          </a:xfrm>
          <a:prstGeom prst="line">
            <a:avLst/>
          </a:prstGeom>
          <a:ln w="571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V="1">
            <a:off x="6629400" y="4000501"/>
            <a:ext cx="1028700" cy="1053980"/>
          </a:xfrm>
          <a:prstGeom prst="line">
            <a:avLst/>
          </a:prstGeom>
          <a:ln w="571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>
            <a:off x="1270455" y="0"/>
            <a:ext cx="71068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solidFill>
                  <a:prstClr val="black"/>
                </a:solidFill>
                <a:latin typeface="Calibri" charset="0"/>
              </a:rPr>
              <a:t>Which one is the closest match to your graph?</a:t>
            </a:r>
            <a:endParaRPr lang="en-CA" sz="2800" dirty="0"/>
          </a:p>
        </p:txBody>
      </p:sp>
      <p:cxnSp>
        <p:nvCxnSpPr>
          <p:cNvPr id="59" name="Straight Connector 58"/>
          <p:cNvCxnSpPr/>
          <p:nvPr/>
        </p:nvCxnSpPr>
        <p:spPr>
          <a:xfrm>
            <a:off x="1300766" y="4457700"/>
            <a:ext cx="1899634" cy="0"/>
          </a:xfrm>
          <a:prstGeom prst="line">
            <a:avLst/>
          </a:prstGeom>
          <a:ln w="571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Clicker question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029200"/>
          </a:xfrm>
        </p:spPr>
        <p:txBody>
          <a:bodyPr>
            <a:normAutofit/>
          </a:bodyPr>
          <a:lstStyle/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800" dirty="0" smtClean="0">
                <a:solidFill>
                  <a:prstClr val="black"/>
                </a:solidFill>
                <a:latin typeface="Calibri" charset="0"/>
                <a:ea typeface="ＭＳ Ｐゴシック" charset="0"/>
                <a:cs typeface="ＭＳ Ｐゴシック" charset="0"/>
              </a:rPr>
              <a:t>John is walking to school. This graph shows his position as a function of time. When is John moving with the greatest velocity?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2AEF0-C4C1-4CAB-89E0-FEFC02B05CA0}" type="slidenum">
              <a:rPr lang="en-CA" smtClean="0">
                <a:hlinkClick r:id="" action="ppaction://noaction"/>
              </a:rPr>
              <a:pPr/>
              <a:t>7</a:t>
            </a:fld>
            <a:endParaRPr lang="en-CA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1371601" y="5488633"/>
            <a:ext cx="6629399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7498420" y="5512158"/>
            <a:ext cx="7569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prstClr val="black"/>
                </a:solidFill>
                <a:latin typeface="Calibri" charset="0"/>
              </a:rPr>
              <a:t>time</a:t>
            </a:r>
            <a:endParaRPr lang="en-CA" sz="2400" dirty="0"/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1828800" y="2631133"/>
            <a:ext cx="0" cy="3200400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632639" y="2738735"/>
            <a:ext cx="11961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400" dirty="0" smtClean="0">
                <a:solidFill>
                  <a:prstClr val="black"/>
                </a:solidFill>
                <a:latin typeface="Calibri" charset="0"/>
              </a:rPr>
              <a:t>position</a:t>
            </a:r>
            <a:endParaRPr lang="en-CA" sz="2400" dirty="0"/>
          </a:p>
        </p:txBody>
      </p:sp>
      <p:sp>
        <p:nvSpPr>
          <p:cNvPr id="26" name="Freeform 25"/>
          <p:cNvSpPr/>
          <p:nvPr/>
        </p:nvSpPr>
        <p:spPr>
          <a:xfrm>
            <a:off x="1828799" y="4117034"/>
            <a:ext cx="2743201" cy="1180728"/>
          </a:xfrm>
          <a:custGeom>
            <a:avLst/>
            <a:gdLst>
              <a:gd name="connsiteX0" fmla="*/ 0 w 2730321"/>
              <a:gd name="connsiteY0" fmla="*/ 0 h 1223493"/>
              <a:gd name="connsiteX1" fmla="*/ 1429555 w 2730321"/>
              <a:gd name="connsiteY1" fmla="*/ 1223493 h 1223493"/>
              <a:gd name="connsiteX2" fmla="*/ 2730321 w 2730321"/>
              <a:gd name="connsiteY2" fmla="*/ 0 h 1223493"/>
              <a:gd name="connsiteX0" fmla="*/ 0 w 2730321"/>
              <a:gd name="connsiteY0" fmla="*/ 0 h 1632397"/>
              <a:gd name="connsiteX1" fmla="*/ 1600200 w 2730321"/>
              <a:gd name="connsiteY1" fmla="*/ 1632397 h 1632397"/>
              <a:gd name="connsiteX2" fmla="*/ 2730321 w 2730321"/>
              <a:gd name="connsiteY2" fmla="*/ 0 h 1632397"/>
              <a:gd name="connsiteX0" fmla="*/ 0 w 2730321"/>
              <a:gd name="connsiteY0" fmla="*/ 0 h 1632397"/>
              <a:gd name="connsiteX1" fmla="*/ 1600200 w 2730321"/>
              <a:gd name="connsiteY1" fmla="*/ 1632397 h 1632397"/>
              <a:gd name="connsiteX2" fmla="*/ 2730321 w 2730321"/>
              <a:gd name="connsiteY2" fmla="*/ 0 h 1632397"/>
              <a:gd name="connsiteX0" fmla="*/ 0 w 2743200"/>
              <a:gd name="connsiteY0" fmla="*/ 0 h 1675863"/>
              <a:gd name="connsiteX1" fmla="*/ 1600200 w 2743200"/>
              <a:gd name="connsiteY1" fmla="*/ 1632397 h 1675863"/>
              <a:gd name="connsiteX2" fmla="*/ 2743200 w 2743200"/>
              <a:gd name="connsiteY2" fmla="*/ 260797 h 1675863"/>
              <a:gd name="connsiteX0" fmla="*/ 0 w 2743200"/>
              <a:gd name="connsiteY0" fmla="*/ 0 h 1447263"/>
              <a:gd name="connsiteX1" fmla="*/ 1600199 w 2743200"/>
              <a:gd name="connsiteY1" fmla="*/ 1403797 h 1447263"/>
              <a:gd name="connsiteX2" fmla="*/ 2743200 w 2743200"/>
              <a:gd name="connsiteY2" fmla="*/ 260797 h 1447263"/>
              <a:gd name="connsiteX0" fmla="*/ 0 w 2743201"/>
              <a:gd name="connsiteY0" fmla="*/ 226367 h 1180728"/>
              <a:gd name="connsiteX1" fmla="*/ 1600200 w 2743201"/>
              <a:gd name="connsiteY1" fmla="*/ 1143000 h 1180728"/>
              <a:gd name="connsiteX2" fmla="*/ 2743201 w 2743201"/>
              <a:gd name="connsiteY2" fmla="*/ 0 h 1180728"/>
              <a:gd name="connsiteX0" fmla="*/ 0 w 2743201"/>
              <a:gd name="connsiteY0" fmla="*/ 226367 h 1180728"/>
              <a:gd name="connsiteX1" fmla="*/ 1600200 w 2743201"/>
              <a:gd name="connsiteY1" fmla="*/ 1143000 h 1180728"/>
              <a:gd name="connsiteX2" fmla="*/ 2743201 w 2743201"/>
              <a:gd name="connsiteY2" fmla="*/ 0 h 118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43201" h="1180728">
                <a:moveTo>
                  <a:pt x="0" y="226367"/>
                </a:moveTo>
                <a:cubicBezTo>
                  <a:pt x="583843" y="842943"/>
                  <a:pt x="1143000" y="1180728"/>
                  <a:pt x="1600200" y="1143000"/>
                </a:cubicBezTo>
                <a:cubicBezTo>
                  <a:pt x="2057400" y="1105272"/>
                  <a:pt x="2442693" y="935328"/>
                  <a:pt x="2743201" y="0"/>
                </a:cubicBezTo>
              </a:path>
            </a:pathLst>
          </a:custGeom>
          <a:ln w="571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7" name="Freeform 26"/>
          <p:cNvSpPr/>
          <p:nvPr/>
        </p:nvSpPr>
        <p:spPr>
          <a:xfrm flipH="1" flipV="1">
            <a:off x="4572000" y="2953462"/>
            <a:ext cx="2628900" cy="1164647"/>
          </a:xfrm>
          <a:custGeom>
            <a:avLst/>
            <a:gdLst>
              <a:gd name="connsiteX0" fmla="*/ 0 w 2730321"/>
              <a:gd name="connsiteY0" fmla="*/ 0 h 1223493"/>
              <a:gd name="connsiteX1" fmla="*/ 1429555 w 2730321"/>
              <a:gd name="connsiteY1" fmla="*/ 1223493 h 1223493"/>
              <a:gd name="connsiteX2" fmla="*/ 2730321 w 2730321"/>
              <a:gd name="connsiteY2" fmla="*/ 0 h 1223493"/>
              <a:gd name="connsiteX0" fmla="*/ 0 w 2730321"/>
              <a:gd name="connsiteY0" fmla="*/ 0 h 1632397"/>
              <a:gd name="connsiteX1" fmla="*/ 1600200 w 2730321"/>
              <a:gd name="connsiteY1" fmla="*/ 1632397 h 1632397"/>
              <a:gd name="connsiteX2" fmla="*/ 2730321 w 2730321"/>
              <a:gd name="connsiteY2" fmla="*/ 0 h 1632397"/>
              <a:gd name="connsiteX0" fmla="*/ 0 w 2730321"/>
              <a:gd name="connsiteY0" fmla="*/ 0 h 1632397"/>
              <a:gd name="connsiteX1" fmla="*/ 1600200 w 2730321"/>
              <a:gd name="connsiteY1" fmla="*/ 1632397 h 1632397"/>
              <a:gd name="connsiteX2" fmla="*/ 2730321 w 2730321"/>
              <a:gd name="connsiteY2" fmla="*/ 0 h 1632397"/>
              <a:gd name="connsiteX0" fmla="*/ 0 w 2743200"/>
              <a:gd name="connsiteY0" fmla="*/ 0 h 1675863"/>
              <a:gd name="connsiteX1" fmla="*/ 1600200 w 2743200"/>
              <a:gd name="connsiteY1" fmla="*/ 1632397 h 1675863"/>
              <a:gd name="connsiteX2" fmla="*/ 2743200 w 2743200"/>
              <a:gd name="connsiteY2" fmla="*/ 260797 h 1675863"/>
              <a:gd name="connsiteX0" fmla="*/ 0 w 2743200"/>
              <a:gd name="connsiteY0" fmla="*/ 0 h 1447263"/>
              <a:gd name="connsiteX1" fmla="*/ 1600199 w 2743200"/>
              <a:gd name="connsiteY1" fmla="*/ 1403797 h 1447263"/>
              <a:gd name="connsiteX2" fmla="*/ 2743200 w 2743200"/>
              <a:gd name="connsiteY2" fmla="*/ 260797 h 1447263"/>
              <a:gd name="connsiteX0" fmla="*/ 0 w 2628900"/>
              <a:gd name="connsiteY0" fmla="*/ 229676 h 1181279"/>
              <a:gd name="connsiteX1" fmla="*/ 1485899 w 2628900"/>
              <a:gd name="connsiteY1" fmla="*/ 1143000 h 1181279"/>
              <a:gd name="connsiteX2" fmla="*/ 2628900 w 2628900"/>
              <a:gd name="connsiteY2" fmla="*/ 0 h 1181279"/>
              <a:gd name="connsiteX0" fmla="*/ 0 w 2628900"/>
              <a:gd name="connsiteY0" fmla="*/ 229676 h 1181279"/>
              <a:gd name="connsiteX1" fmla="*/ 1485899 w 2628900"/>
              <a:gd name="connsiteY1" fmla="*/ 1143000 h 1181279"/>
              <a:gd name="connsiteX2" fmla="*/ 2628900 w 2628900"/>
              <a:gd name="connsiteY2" fmla="*/ 0 h 1181279"/>
              <a:gd name="connsiteX0" fmla="*/ 0 w 2628900"/>
              <a:gd name="connsiteY0" fmla="*/ 229676 h 1182355"/>
              <a:gd name="connsiteX1" fmla="*/ 1600200 w 2628900"/>
              <a:gd name="connsiteY1" fmla="*/ 1144076 h 1182355"/>
              <a:gd name="connsiteX2" fmla="*/ 2628900 w 2628900"/>
              <a:gd name="connsiteY2" fmla="*/ 0 h 1182355"/>
              <a:gd name="connsiteX0" fmla="*/ 0 w 2628900"/>
              <a:gd name="connsiteY0" fmla="*/ 229676 h 1164647"/>
              <a:gd name="connsiteX1" fmla="*/ 1600200 w 2628900"/>
              <a:gd name="connsiteY1" fmla="*/ 1144076 h 1164647"/>
              <a:gd name="connsiteX2" fmla="*/ 2628900 w 2628900"/>
              <a:gd name="connsiteY2" fmla="*/ 0 h 1164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28900" h="1164647">
                <a:moveTo>
                  <a:pt x="0" y="229676"/>
                </a:moveTo>
                <a:cubicBezTo>
                  <a:pt x="585452" y="741611"/>
                  <a:pt x="1218395" y="1164647"/>
                  <a:pt x="1600200" y="1144076"/>
                </a:cubicBezTo>
                <a:cubicBezTo>
                  <a:pt x="2038350" y="1105797"/>
                  <a:pt x="2328392" y="935328"/>
                  <a:pt x="2628900" y="0"/>
                </a:cubicBezTo>
              </a:path>
            </a:pathLst>
          </a:custGeom>
          <a:ln w="5715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8" name="Rectangle 27"/>
          <p:cNvSpPr/>
          <p:nvPr/>
        </p:nvSpPr>
        <p:spPr>
          <a:xfrm>
            <a:off x="1638837" y="6057900"/>
            <a:ext cx="3930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 smtClean="0">
                <a:solidFill>
                  <a:prstClr val="black"/>
                </a:solidFill>
                <a:latin typeface="Calibri" charset="0"/>
                <a:ea typeface="ＭＳ Ｐゴシック" charset="0"/>
                <a:cs typeface="ＭＳ Ｐゴシック" charset="0"/>
              </a:rPr>
              <a:t>A</a:t>
            </a:r>
            <a:endParaRPr lang="en-CA" dirty="0"/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1828800" y="5488633"/>
            <a:ext cx="0" cy="571500"/>
          </a:xfrm>
          <a:prstGeom prst="straightConnector1">
            <a:avLst/>
          </a:prstGeom>
          <a:ln w="635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3177354" y="6057900"/>
            <a:ext cx="3802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 smtClean="0">
                <a:solidFill>
                  <a:prstClr val="black"/>
                </a:solidFill>
                <a:latin typeface="Calibri" charset="0"/>
              </a:rPr>
              <a:t>B</a:t>
            </a:r>
            <a:endParaRPr lang="en-CA" dirty="0"/>
          </a:p>
        </p:txBody>
      </p:sp>
      <p:cxnSp>
        <p:nvCxnSpPr>
          <p:cNvPr id="38" name="Straight Arrow Connector 37"/>
          <p:cNvCxnSpPr/>
          <p:nvPr/>
        </p:nvCxnSpPr>
        <p:spPr>
          <a:xfrm flipV="1">
            <a:off x="3360905" y="5488633"/>
            <a:ext cx="0" cy="571500"/>
          </a:xfrm>
          <a:prstGeom prst="straightConnector1">
            <a:avLst/>
          </a:prstGeom>
          <a:ln w="635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4384287" y="6057900"/>
            <a:ext cx="3754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 smtClean="0">
                <a:solidFill>
                  <a:prstClr val="black"/>
                </a:solidFill>
                <a:latin typeface="Calibri" charset="0"/>
                <a:ea typeface="ＭＳ Ｐゴシック" charset="0"/>
                <a:cs typeface="ＭＳ Ｐゴシック" charset="0"/>
              </a:rPr>
              <a:t>C</a:t>
            </a:r>
            <a:endParaRPr lang="en-CA" dirty="0"/>
          </a:p>
        </p:txBody>
      </p:sp>
      <p:cxnSp>
        <p:nvCxnSpPr>
          <p:cNvPr id="40" name="Straight Arrow Connector 39"/>
          <p:cNvCxnSpPr/>
          <p:nvPr/>
        </p:nvCxnSpPr>
        <p:spPr>
          <a:xfrm flipV="1">
            <a:off x="4565434" y="5488633"/>
            <a:ext cx="0" cy="571500"/>
          </a:xfrm>
          <a:prstGeom prst="straightConnector1">
            <a:avLst/>
          </a:prstGeom>
          <a:ln w="635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5437616" y="6057900"/>
            <a:ext cx="4058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 smtClean="0">
                <a:solidFill>
                  <a:prstClr val="black"/>
                </a:solidFill>
                <a:latin typeface="Calibri" charset="0"/>
                <a:ea typeface="ＭＳ Ｐゴシック" charset="0"/>
                <a:cs typeface="ＭＳ Ｐゴシック" charset="0"/>
              </a:rPr>
              <a:t>D</a:t>
            </a:r>
            <a:endParaRPr lang="en-CA" dirty="0"/>
          </a:p>
        </p:txBody>
      </p:sp>
      <p:cxnSp>
        <p:nvCxnSpPr>
          <p:cNvPr id="42" name="Straight Arrow Connector 41"/>
          <p:cNvCxnSpPr/>
          <p:nvPr/>
        </p:nvCxnSpPr>
        <p:spPr>
          <a:xfrm flipV="1">
            <a:off x="5633991" y="5488633"/>
            <a:ext cx="0" cy="571500"/>
          </a:xfrm>
          <a:prstGeom prst="straightConnector1">
            <a:avLst/>
          </a:prstGeom>
          <a:ln w="635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6989132" y="6057900"/>
            <a:ext cx="3593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 smtClean="0">
                <a:solidFill>
                  <a:prstClr val="black"/>
                </a:solidFill>
                <a:latin typeface="Calibri" charset="0"/>
                <a:ea typeface="ＭＳ Ｐゴシック" charset="0"/>
                <a:cs typeface="ＭＳ Ｐゴシック" charset="0"/>
              </a:rPr>
              <a:t>E</a:t>
            </a:r>
            <a:endParaRPr lang="en-CA" dirty="0"/>
          </a:p>
        </p:txBody>
      </p:sp>
      <p:cxnSp>
        <p:nvCxnSpPr>
          <p:cNvPr id="44" name="Straight Arrow Connector 43"/>
          <p:cNvCxnSpPr/>
          <p:nvPr/>
        </p:nvCxnSpPr>
        <p:spPr>
          <a:xfrm flipV="1">
            <a:off x="7162263" y="5488633"/>
            <a:ext cx="0" cy="571500"/>
          </a:xfrm>
          <a:prstGeom prst="straightConnector1">
            <a:avLst/>
          </a:prstGeom>
          <a:ln w="635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Clicker question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029200"/>
          </a:xfrm>
        </p:spPr>
        <p:txBody>
          <a:bodyPr>
            <a:noAutofit/>
          </a:bodyPr>
          <a:lstStyle/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2800" dirty="0" smtClean="0">
                <a:solidFill>
                  <a:prstClr val="black"/>
                </a:solidFill>
                <a:latin typeface="Calibri" charset="0"/>
                <a:ea typeface="ＭＳ Ｐゴシック" charset="0"/>
                <a:cs typeface="ＭＳ Ｐゴシック" charset="0"/>
              </a:rPr>
              <a:t>Which of the following is an incorrect step when using the substitution method to evaluate the definite integral</a:t>
            </a:r>
            <a:br>
              <a:rPr lang="en-US" sz="2800" dirty="0" smtClean="0">
                <a:solidFill>
                  <a:prstClr val="black"/>
                </a:solidFill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2800" dirty="0" smtClean="0">
                <a:solidFill>
                  <a:prstClr val="black"/>
                </a:solidFill>
                <a:latin typeface="Calibri" charset="0"/>
                <a:ea typeface="ＭＳ Ｐゴシック" charset="0"/>
                <a:cs typeface="ＭＳ Ｐゴシック" charset="0"/>
              </a:rPr>
              <a:t/>
            </a:r>
            <a:br>
              <a:rPr lang="en-US" sz="2800" dirty="0" smtClean="0">
                <a:solidFill>
                  <a:prstClr val="black"/>
                </a:solidFill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2800" dirty="0" smtClean="0">
                <a:solidFill>
                  <a:prstClr val="black"/>
                </a:solidFill>
                <a:latin typeface="Calibri" charset="0"/>
                <a:ea typeface="ＭＳ Ｐゴシック" charset="0"/>
                <a:cs typeface="ＭＳ Ｐゴシック" charset="0"/>
              </a:rPr>
              <a:t/>
            </a:r>
            <a:br>
              <a:rPr lang="en-US" sz="2800" dirty="0" smtClean="0">
                <a:solidFill>
                  <a:prstClr val="black"/>
                </a:solidFill>
                <a:latin typeface="Calibri" charset="0"/>
                <a:ea typeface="ＭＳ Ｐゴシック" charset="0"/>
                <a:cs typeface="ＭＳ Ｐゴシック" charset="0"/>
              </a:rPr>
            </a:br>
            <a:endParaRPr lang="en-US" sz="2800" dirty="0" smtClean="0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  <a:buAutoNum type="alphaUcParenR"/>
            </a:pPr>
            <a:r>
              <a:rPr lang="en-US" sz="2800" dirty="0" smtClean="0">
                <a:solidFill>
                  <a:prstClr val="black"/>
                </a:solidFill>
                <a:latin typeface="Calibri" charset="0"/>
                <a:ea typeface="ＭＳ Ｐゴシック" charset="0"/>
                <a:cs typeface="ＭＳ Ｐゴシック" charset="0"/>
              </a:rPr>
              <a:t>  </a:t>
            </a:r>
            <a:br>
              <a:rPr lang="en-US" sz="2800" dirty="0" smtClean="0">
                <a:solidFill>
                  <a:prstClr val="black"/>
                </a:solidFill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2800" dirty="0" smtClean="0">
                <a:solidFill>
                  <a:prstClr val="black"/>
                </a:solidFill>
                <a:latin typeface="Calibri" charset="0"/>
                <a:ea typeface="ＭＳ Ｐゴシック" charset="0"/>
                <a:cs typeface="ＭＳ Ｐゴシック" charset="0"/>
              </a:rPr>
              <a:t/>
            </a:r>
            <a:br>
              <a:rPr lang="en-US" sz="2800" dirty="0" smtClean="0">
                <a:solidFill>
                  <a:prstClr val="black"/>
                </a:solidFill>
                <a:latin typeface="Calibri" charset="0"/>
                <a:ea typeface="ＭＳ Ｐゴシック" charset="0"/>
                <a:cs typeface="ＭＳ Ｐゴシック" charset="0"/>
              </a:rPr>
            </a:br>
            <a:endParaRPr lang="en-US" sz="2800" dirty="0" smtClean="0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514350" indent="-514350" fontAlgn="base">
              <a:spcBef>
                <a:spcPct val="0"/>
              </a:spcBef>
              <a:spcAft>
                <a:spcPct val="0"/>
              </a:spcAft>
              <a:buAutoNum type="alphaUcParenR"/>
            </a:pPr>
            <a:r>
              <a:rPr lang="en-US" sz="2800" dirty="0" smtClean="0">
                <a:solidFill>
                  <a:prstClr val="black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br>
              <a:rPr lang="en-US" sz="2800" dirty="0" smtClean="0">
                <a:solidFill>
                  <a:prstClr val="black"/>
                </a:solidFill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2800" dirty="0" smtClean="0">
                <a:solidFill>
                  <a:prstClr val="black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2AEF0-C4C1-4CAB-89E0-FEFC02B05CA0}" type="slidenum">
              <a:rPr lang="en-CA" smtClean="0">
                <a:hlinkClick r:id="" action="ppaction://noaction"/>
              </a:rPr>
              <a:pPr/>
              <a:t>8</a:t>
            </a:fld>
            <a:endParaRPr lang="en-CA" dirty="0">
              <a:hlinkClick r:id="" action="ppaction://noaction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891839" y="6057900"/>
            <a:ext cx="7949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CA" dirty="0" smtClean="0"/>
              <a:t>(</a:t>
            </a:r>
            <a:r>
              <a:rPr lang="en-CA" dirty="0" err="1" smtClean="0"/>
              <a:t>Bruff</a:t>
            </a:r>
            <a:r>
              <a:rPr lang="en-CA" dirty="0" smtClean="0"/>
              <a:t>)</a:t>
            </a:r>
            <a:endParaRPr lang="en-CA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3314700" y="2178050"/>
          <a:ext cx="2514600" cy="908050"/>
        </p:xfrm>
        <a:graphic>
          <a:graphicData uri="http://schemas.openxmlformats.org/presentationml/2006/ole">
            <p:oleObj spid="_x0000_s156687" name="Equation" r:id="rId4" imgW="914400" imgH="33012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1028700" y="3605547"/>
          <a:ext cx="1606550" cy="558800"/>
        </p:xfrm>
        <a:graphic>
          <a:graphicData uri="http://schemas.openxmlformats.org/presentationml/2006/ole">
            <p:oleObj spid="_x0000_s156688" name="Equation" r:id="rId5" imgW="583920" imgH="203040" progId="Equation.3">
              <p:embed/>
            </p:oleObj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1003300" y="4711700"/>
          <a:ext cx="1911350" cy="1117600"/>
        </p:xfrm>
        <a:graphic>
          <a:graphicData uri="http://schemas.openxmlformats.org/presentationml/2006/ole">
            <p:oleObj spid="_x0000_s156689" name="Equation" r:id="rId6" imgW="672840" imgH="393480" progId="Equation.3">
              <p:embed/>
            </p:oleObj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572000" y="3707544"/>
            <a:ext cx="4114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Wingdings" pitchFamily="2" charset="2"/>
              <a:buAutoNum type="alphaUcParenR" startAt="3"/>
            </a:pPr>
            <a:r>
              <a:rPr lang="en-CA" sz="2800" dirty="0" smtClean="0"/>
              <a:t/>
            </a:r>
            <a:br>
              <a:rPr lang="en-CA" sz="2800" dirty="0" smtClean="0"/>
            </a:br>
            <a:r>
              <a:rPr lang="en-CA" sz="2800" dirty="0" smtClean="0"/>
              <a:t/>
            </a:r>
            <a:br>
              <a:rPr lang="en-CA" sz="2800" dirty="0" smtClean="0"/>
            </a:br>
            <a:endParaRPr lang="en-CA" sz="2800" dirty="0" smtClean="0"/>
          </a:p>
          <a:p>
            <a:pPr marL="514350" indent="-514350">
              <a:buAutoNum type="alphaUcParenR" startAt="3"/>
            </a:pPr>
            <a:r>
              <a:rPr lang="en-CA" sz="2800" dirty="0" smtClean="0"/>
              <a:t>none of the above</a:t>
            </a:r>
            <a:endParaRPr lang="en-CA" sz="2800" dirty="0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5029200" y="3429000"/>
          <a:ext cx="1946275" cy="1117600"/>
        </p:xfrm>
        <a:graphic>
          <a:graphicData uri="http://schemas.openxmlformats.org/presentationml/2006/ole">
            <p:oleObj spid="_x0000_s156690" name="Equation" r:id="rId7" imgW="68580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Clicker question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029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/>
              <a:t>To minimize the work you do getting a heavy bag of groceries from the first floor to the second floor of a building, you should</a:t>
            </a:r>
          </a:p>
          <a:p>
            <a:pPr marL="457200" indent="-457200">
              <a:buFont typeface="+mj-lt"/>
              <a:buAutoNum type="alphaUcPeriod"/>
            </a:pPr>
            <a:endParaRPr lang="en-US" sz="2800" dirty="0" smtClean="0"/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carry the bag up the stairs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carry the bag up in an elevator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put the bag on the floor of an elevator, ride up with it, and then pick up the bag again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carry the bag up a ramp</a:t>
            </a:r>
          </a:p>
          <a:p>
            <a:pPr marL="457200" indent="-457200">
              <a:buFont typeface="+mj-lt"/>
              <a:buAutoNum type="alphaUcPeriod"/>
            </a:pPr>
            <a:r>
              <a:rPr lang="en-US" sz="2800" dirty="0" smtClean="0"/>
              <a:t>put the bag in a cart and push it up a ramp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2AEF0-C4C1-4CAB-89E0-FEFC02B05CA0}" type="slidenum">
              <a:rPr lang="en-CA" smtClean="0">
                <a:hlinkClick r:id="" action="ppaction://noaction"/>
              </a:rPr>
              <a:pPr/>
              <a:t>9</a:t>
            </a:fld>
            <a:endParaRPr lang="en-CA" dirty="0"/>
          </a:p>
        </p:txBody>
      </p:sp>
      <p:sp>
        <p:nvSpPr>
          <p:cNvPr id="8" name="Rectangle 7"/>
          <p:cNvSpPr/>
          <p:nvPr/>
        </p:nvSpPr>
        <p:spPr>
          <a:xfrm>
            <a:off x="7490895" y="6057900"/>
            <a:ext cx="11959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CA" dirty="0" smtClean="0"/>
              <a:t>(</a:t>
            </a:r>
            <a:r>
              <a:rPr lang="en-CA" dirty="0" err="1" smtClean="0"/>
              <a:t>Chasteen</a:t>
            </a:r>
            <a:r>
              <a:rPr lang="en-CA" dirty="0" smtClean="0"/>
              <a:t>)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Clicker question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029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/>
              <a:t>For the data set displayed in the following histogram, which would be larger, the mean or the median?</a:t>
            </a:r>
            <a:r>
              <a:rPr lang="en-CA" sz="2800" dirty="0" smtClean="0"/>
              <a:t/>
            </a:r>
            <a:br>
              <a:rPr lang="en-CA" sz="2800" dirty="0" smtClean="0"/>
            </a:br>
            <a:r>
              <a:rPr lang="en-CA" sz="2800" dirty="0" smtClean="0"/>
              <a:t/>
            </a:r>
            <a:br>
              <a:rPr lang="en-CA" sz="2800" dirty="0" smtClean="0"/>
            </a:br>
            <a:r>
              <a:rPr lang="en-CA" sz="2800" dirty="0" smtClean="0"/>
              <a:t/>
            </a:r>
            <a:br>
              <a:rPr lang="en-CA" sz="2800" dirty="0" smtClean="0"/>
            </a:br>
            <a:r>
              <a:rPr lang="en-CA" sz="2800" dirty="0" smtClean="0"/>
              <a:t/>
            </a:r>
            <a:br>
              <a:rPr lang="en-CA" sz="2800" dirty="0" smtClean="0"/>
            </a:br>
            <a:r>
              <a:rPr lang="en-CA" sz="2800" dirty="0" smtClean="0"/>
              <a:t/>
            </a:r>
            <a:br>
              <a:rPr lang="en-CA" sz="2800" dirty="0" smtClean="0"/>
            </a:br>
            <a:r>
              <a:rPr lang="en-CA" sz="2800" dirty="0" smtClean="0"/>
              <a:t/>
            </a:r>
            <a:br>
              <a:rPr lang="en-CA" sz="2800" dirty="0" smtClean="0"/>
            </a:br>
            <a:endParaRPr lang="en-US" sz="2800" dirty="0" smtClean="0"/>
          </a:p>
          <a:p>
            <a:pPr marL="514350" indent="-514350">
              <a:buAutoNum type="alphaUcParenR"/>
            </a:pPr>
            <a:r>
              <a:rPr lang="en-US" sz="2800" dirty="0" smtClean="0"/>
              <a:t>mean</a:t>
            </a:r>
          </a:p>
          <a:p>
            <a:pPr marL="514350" indent="-514350">
              <a:buAutoNum type="alphaUcParenR"/>
            </a:pPr>
            <a:r>
              <a:rPr lang="en-US" sz="2800" dirty="0" smtClean="0"/>
              <a:t>median</a:t>
            </a:r>
          </a:p>
          <a:p>
            <a:pPr marL="514350" indent="-514350">
              <a:buAutoNum type="alphaUcParenR"/>
            </a:pPr>
            <a:r>
              <a:rPr lang="en-US" sz="2800" dirty="0" smtClean="0"/>
              <a:t>can’t tell from the given histogram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2AEF0-C4C1-4CAB-89E0-FEFC02B05CA0}" type="slidenum">
              <a:rPr lang="en-CA" smtClean="0">
                <a:hlinkClick r:id="" action="ppaction://noaction"/>
              </a:rPr>
              <a:pPr/>
              <a:t>10</a:t>
            </a:fld>
            <a:endParaRPr lang="en-CA">
              <a:hlinkClick r:id="" action="ppaction://noaction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51996" y="6260068"/>
            <a:ext cx="44348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CA" dirty="0" smtClean="0"/>
              <a:t>(Peck, mathquest.carroll.edu/resources.html)</a:t>
            </a:r>
            <a:endParaRPr lang="en-CA" dirty="0"/>
          </a:p>
        </p:txBody>
      </p:sp>
      <p:pic>
        <p:nvPicPr>
          <p:cNvPr id="77826" name="Picture 2" descr="ch3q13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14700" y="2286000"/>
            <a:ext cx="41148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Clicker question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6286500" cy="14859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000000"/>
                </a:solidFill>
                <a:ea typeface="ＭＳ Ｐゴシック" charset="0"/>
                <a:cs typeface="Arial" charset="0"/>
              </a:rPr>
              <a:t>An ice cube is floating in a glass of water that is filled entirely to the brim. As the ice cube melts, the water level will</a:t>
            </a:r>
          </a:p>
          <a:p>
            <a:pPr marL="0" indent="0">
              <a:buNone/>
            </a:pPr>
            <a:endParaRPr lang="en-U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2AEF0-C4C1-4CAB-89E0-FEFC02B05CA0}" type="slidenum">
              <a:rPr lang="en-CA" smtClean="0">
                <a:hlinkClick r:id="" action="ppaction://noaction"/>
              </a:rPr>
              <a:pPr/>
              <a:t>11</a:t>
            </a:fld>
            <a:endParaRPr lang="en-CA" dirty="0">
              <a:hlinkClick r:id="" action="ppaction://noaction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595271" y="3429000"/>
            <a:ext cx="8091529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800100" indent="-3429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714500" indent="-3429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171700" indent="-34290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buAutoNum type="alphaUcParenR"/>
            </a:pPr>
            <a:r>
              <a:rPr lang="en-US" sz="2800" dirty="0" smtClean="0">
                <a:solidFill>
                  <a:srgbClr val="000000"/>
                </a:solidFill>
                <a:latin typeface="+mn-lt"/>
              </a:rPr>
              <a:t>stay </a:t>
            </a:r>
            <a:r>
              <a:rPr lang="en-US" sz="2800" dirty="0">
                <a:solidFill>
                  <a:srgbClr val="000000"/>
                </a:solidFill>
                <a:latin typeface="+mn-lt"/>
              </a:rPr>
              <a:t>the same, </a:t>
            </a:r>
            <a:r>
              <a:rPr lang="en-US" sz="2800" dirty="0" smtClean="0">
                <a:solidFill>
                  <a:srgbClr val="000000"/>
                </a:solidFill>
                <a:latin typeface="+mn-lt"/>
              </a:rPr>
              <a:t>remain </a:t>
            </a:r>
            <a:r>
              <a:rPr lang="en-US" sz="2800" dirty="0">
                <a:solidFill>
                  <a:srgbClr val="000000"/>
                </a:solidFill>
                <a:latin typeface="+mn-lt"/>
              </a:rPr>
              <a:t>at the </a:t>
            </a:r>
            <a:r>
              <a:rPr lang="en-US" sz="2800" dirty="0" smtClean="0">
                <a:solidFill>
                  <a:srgbClr val="000000"/>
                </a:solidFill>
                <a:latin typeface="+mn-lt"/>
              </a:rPr>
              <a:t>brim.</a:t>
            </a:r>
          </a:p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buAutoNum type="alphaUcParenR"/>
            </a:pPr>
            <a:r>
              <a:rPr lang="en-US" sz="2800" dirty="0" smtClean="0">
                <a:solidFill>
                  <a:srgbClr val="000000"/>
                </a:solidFill>
                <a:latin typeface="+mn-lt"/>
              </a:rPr>
              <a:t>rise</a:t>
            </a:r>
            <a:r>
              <a:rPr lang="en-US" sz="2800" dirty="0">
                <a:solidFill>
                  <a:srgbClr val="000000"/>
                </a:solidFill>
                <a:latin typeface="+mn-lt"/>
              </a:rPr>
              <a:t>, causing the water to </a:t>
            </a:r>
            <a:r>
              <a:rPr lang="en-US" sz="2800" dirty="0" smtClean="0">
                <a:solidFill>
                  <a:srgbClr val="000000"/>
                </a:solidFill>
                <a:latin typeface="+mn-lt"/>
              </a:rPr>
              <a:t>spill.</a:t>
            </a:r>
          </a:p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buAutoNum type="alphaUcParenR"/>
            </a:pPr>
            <a:r>
              <a:rPr lang="en-US" sz="2800" dirty="0" smtClean="0">
                <a:solidFill>
                  <a:srgbClr val="000000"/>
                </a:solidFill>
                <a:latin typeface="+mn-lt"/>
              </a:rPr>
              <a:t>fall to a level below the brim.</a:t>
            </a:r>
          </a:p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buAutoNum type="alphaUcParenR"/>
            </a:pPr>
            <a:r>
              <a:rPr lang="en-US" sz="2800" dirty="0" smtClean="0">
                <a:solidFill>
                  <a:srgbClr val="000000"/>
                </a:solidFill>
                <a:latin typeface="+mn-lt"/>
              </a:rPr>
              <a:t>cannot say without knowing the density of ice.</a:t>
            </a:r>
            <a:endParaRPr lang="en-US" sz="2800" dirty="0">
              <a:solidFill>
                <a:srgbClr val="000000"/>
              </a:solidFill>
              <a:latin typeface="+mn-lt"/>
            </a:endParaRPr>
          </a:p>
        </p:txBody>
      </p:sp>
      <p:pic>
        <p:nvPicPr>
          <p:cNvPr id="9" name="Picture 8" descr="glass-of-water.jpg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672"/>
          <a:stretch/>
        </p:blipFill>
        <p:spPr>
          <a:xfrm>
            <a:off x="6842302" y="1264308"/>
            <a:ext cx="1692098" cy="16012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auto">
          <a:xfrm>
            <a:off x="7356742" y="1140395"/>
            <a:ext cx="712471" cy="668544"/>
          </a:xfrm>
          <a:prstGeom prst="rect">
            <a:avLst/>
          </a:prstGeom>
          <a:gradFill flip="none" rotWithShape="1">
            <a:gsLst>
              <a:gs pos="0">
                <a:srgbClr val="000090">
                  <a:alpha val="45000"/>
                </a:srgbClr>
              </a:gs>
              <a:gs pos="100000">
                <a:srgbClr val="FFFFFF">
                  <a:alpha val="4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>
              <a:solidFill>
                <a:srgbClr val="000000"/>
              </a:solidFill>
              <a:latin typeface="Times New Roman" charset="0"/>
              <a:ea typeface="ＭＳ Ｐゴシック" charset="0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cs typeface="+mj-cs"/>
              </a:rPr>
              <a:t>Question</a:t>
            </a:r>
          </a:p>
        </p:txBody>
      </p:sp>
      <p:sp>
        <p:nvSpPr>
          <p:cNvPr id="427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7766" y="1129727"/>
            <a:ext cx="6714534" cy="4356673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2800" dirty="0" smtClean="0">
                <a:cs typeface="+mn-cs"/>
              </a:rPr>
              <a:t>If you lower a 1.5 kg mass on a string into a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>
                <a:cs typeface="+mn-cs"/>
              </a:rPr>
              <a:t>5 kg beaker filled with water, what happens to the reading on the scale? </a:t>
            </a:r>
            <a:br>
              <a:rPr lang="en-US" sz="2800" dirty="0" smtClean="0">
                <a:cs typeface="+mn-cs"/>
              </a:rPr>
            </a:br>
            <a:endParaRPr lang="en-US" sz="2800" dirty="0" smtClean="0">
              <a:cs typeface="+mn-cs"/>
            </a:endParaRPr>
          </a:p>
          <a:p>
            <a:pPr marL="514350" indent="-514350">
              <a:buAutoNum type="alphaUcParenR"/>
              <a:defRPr/>
            </a:pPr>
            <a:r>
              <a:rPr lang="en-US" sz="2800" dirty="0" smtClean="0">
                <a:cs typeface="+mn-cs"/>
              </a:rPr>
              <a:t>increases to </a:t>
            </a:r>
            <a:r>
              <a:rPr lang="en-US" sz="2800" dirty="0">
                <a:cs typeface="+mn-cs"/>
              </a:rPr>
              <a:t>6</a:t>
            </a:r>
            <a:r>
              <a:rPr lang="en-US" sz="2800" dirty="0" smtClean="0">
                <a:cs typeface="+mn-cs"/>
              </a:rPr>
              <a:t>.5 kg</a:t>
            </a:r>
          </a:p>
          <a:p>
            <a:pPr marL="514350" indent="-514350">
              <a:buAutoNum type="alphaUcParenR"/>
              <a:defRPr/>
            </a:pPr>
            <a:r>
              <a:rPr lang="en-US" sz="2800" dirty="0" smtClean="0"/>
              <a:t>increases to a value &lt; 6.5 kg</a:t>
            </a:r>
            <a:endParaRPr lang="en-US" sz="2800" baseline="-25000" dirty="0" smtClean="0"/>
          </a:p>
          <a:p>
            <a:pPr marL="514350" indent="-514350">
              <a:buAutoNum type="alphaUcParenR"/>
              <a:defRPr/>
            </a:pPr>
            <a:r>
              <a:rPr lang="en-US" sz="2800" dirty="0" smtClean="0">
                <a:cs typeface="+mn-cs"/>
              </a:rPr>
              <a:t>increases to a value &gt; 6.5 kg</a:t>
            </a:r>
          </a:p>
          <a:p>
            <a:pPr marL="514350" indent="-514350">
              <a:buAutoNum type="alphaUcParenR"/>
              <a:defRPr/>
            </a:pPr>
            <a:r>
              <a:rPr lang="en-US" sz="2800" dirty="0" smtClean="0">
                <a:cs typeface="+mn-cs"/>
              </a:rPr>
              <a:t>stay the same</a:t>
            </a:r>
          </a:p>
          <a:p>
            <a:pPr marL="457200" indent="-457200">
              <a:defRPr/>
            </a:pPr>
            <a:endParaRPr lang="en-US" sz="2800" dirty="0" smtClean="0">
              <a:cs typeface="+mn-cs"/>
            </a:endParaRPr>
          </a:p>
          <a:p>
            <a:pPr marL="457200" indent="-457200">
              <a:defRPr/>
            </a:pPr>
            <a:endParaRPr lang="en-US" sz="2800" dirty="0" smtClean="0">
              <a:cs typeface="+mn-cs"/>
            </a:endParaRPr>
          </a:p>
        </p:txBody>
      </p:sp>
      <p:pic>
        <p:nvPicPr>
          <p:cNvPr id="22532" name="Picture 5" descr="SFL_ap_6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500" r="30000"/>
          <a:stretch>
            <a:fillRect/>
          </a:stretch>
        </p:blipFill>
        <p:spPr bwMode="auto">
          <a:xfrm>
            <a:off x="6858000" y="1143000"/>
            <a:ext cx="1920875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BD22AEF0-C4C1-4CAB-89E0-FEFC02B05CA0}" type="slidenum">
              <a:rPr lang="en-CA" smtClean="0">
                <a:hlinkClick r:id="" action="ppaction://noaction"/>
              </a:rPr>
              <a:pPr/>
              <a:t>12</a:t>
            </a:fld>
            <a:endParaRPr lang="en-CA" dirty="0">
              <a:hlinkClick r:id="" action="ppaction://noactio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036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Title 1"/>
          <p:cNvSpPr>
            <a:spLocks noGrp="1"/>
          </p:cNvSpPr>
          <p:nvPr>
            <p:ph type="title"/>
          </p:nvPr>
        </p:nvSpPr>
        <p:spPr>
          <a:xfrm>
            <a:off x="228600" y="188913"/>
            <a:ext cx="8610600" cy="838200"/>
          </a:xfrm>
        </p:spPr>
        <p:txBody>
          <a:bodyPr/>
          <a:lstStyle/>
          <a:p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Demo: prediction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6659563" y="4652963"/>
            <a:ext cx="1169987" cy="1204912"/>
            <a:chOff x="5923944" y="3002179"/>
            <a:chExt cx="1168584" cy="1204172"/>
          </a:xfrm>
        </p:grpSpPr>
        <p:pic>
          <p:nvPicPr>
            <p:cNvPr id="106504" name="Content Placeholder 5" descr="Screen shot 2011-09-06 at 7.25.03 PM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2245" t="65585" r="46162" b="31502"/>
            <a:stretch>
              <a:fillRect/>
            </a:stretch>
          </p:blipFill>
          <p:spPr bwMode="auto">
            <a:xfrm rot="2185562">
              <a:off x="5923944" y="3759808"/>
              <a:ext cx="230920" cy="263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:ma14="http://schemas.microsoft.com/office/mac/drawingml/2011/main" xmlns="" val="1"/>
              </a:ext>
            </a:extLst>
          </p:spPr>
        </p:pic>
        <p:pic>
          <p:nvPicPr>
            <p:cNvPr id="106505" name="Content Placeholder 5" descr="Screen shot 2011-09-06 at 7.25.03 PM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3838" t="56482" r="39450" b="30228"/>
            <a:stretch>
              <a:fillRect/>
            </a:stretch>
          </p:blipFill>
          <p:spPr bwMode="auto">
            <a:xfrm>
              <a:off x="6119367" y="3002179"/>
              <a:ext cx="973161" cy="1204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:ma14="http://schemas.microsoft.com/office/mac/drawingml/2011/main" xmlns="" val="1"/>
              </a:ext>
            </a:extLst>
          </p:spPr>
        </p:pic>
      </p:grpSp>
      <p:sp>
        <p:nvSpPr>
          <p:cNvPr id="106499" name="Rectangle 3"/>
          <p:cNvSpPr txBox="1">
            <a:spLocks noChangeArrowheads="1"/>
          </p:cNvSpPr>
          <p:nvPr/>
        </p:nvSpPr>
        <p:spPr bwMode="auto">
          <a:xfrm>
            <a:off x="323850" y="2508250"/>
            <a:ext cx="6119813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 marL="533400" indent="-5334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20000"/>
              </a:spcBef>
              <a:spcAft>
                <a:spcPct val="0"/>
              </a:spcAft>
              <a:buClr>
                <a:srgbClr val="004080"/>
              </a:buClr>
              <a:buFont typeface="Times" charset="0"/>
              <a:buAutoNum type="alphaUcPeriod"/>
            </a:pPr>
            <a:r>
              <a:rPr lang="en-US" sz="2200">
                <a:solidFill>
                  <a:srgbClr val="000000"/>
                </a:solidFill>
                <a:latin typeface="Arial" charset="0"/>
              </a:rPr>
              <a:t>It will keep on coming out, flowing the same as before</a:t>
            </a: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  <a:buClr>
                <a:srgbClr val="004080"/>
              </a:buClr>
              <a:buFont typeface="Times" charset="0"/>
              <a:buAutoNum type="alphaUcPeriod"/>
            </a:pPr>
            <a:endParaRPr lang="en-US" sz="1000">
              <a:solidFill>
                <a:srgbClr val="000000"/>
              </a:solidFill>
              <a:latin typeface="Arial" charset="0"/>
            </a:endParaRP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  <a:buClr>
                <a:srgbClr val="004080"/>
              </a:buClr>
              <a:buFont typeface="Times" charset="0"/>
              <a:buAutoNum type="alphaUcPeriod"/>
            </a:pPr>
            <a:r>
              <a:rPr lang="en-US" sz="2200">
                <a:solidFill>
                  <a:srgbClr val="000000"/>
                </a:solidFill>
                <a:latin typeface="Arial" charset="0"/>
              </a:rPr>
              <a:t>It will keep coming out, but it will flow a bit slower than before</a:t>
            </a: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  <a:buClr>
                <a:srgbClr val="004080"/>
              </a:buClr>
              <a:buFont typeface="Times" charset="0"/>
              <a:buAutoNum type="alphaUcPeriod"/>
            </a:pPr>
            <a:endParaRPr lang="en-US" sz="1000">
              <a:solidFill>
                <a:srgbClr val="000000"/>
              </a:solidFill>
              <a:latin typeface="Arial" charset="0"/>
            </a:endParaRP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  <a:buClr>
                <a:srgbClr val="004080"/>
              </a:buClr>
              <a:buFont typeface="Times" charset="0"/>
              <a:buAutoNum type="alphaUcPeriod"/>
            </a:pPr>
            <a:r>
              <a:rPr lang="en-US" sz="2200">
                <a:solidFill>
                  <a:srgbClr val="000000"/>
                </a:solidFill>
                <a:latin typeface="Arial" charset="0"/>
              </a:rPr>
              <a:t>It will keep coming out, but start to flow upwards</a:t>
            </a: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  <a:buClr>
                <a:srgbClr val="004080"/>
              </a:buClr>
              <a:buFont typeface="Times" charset="0"/>
              <a:buAutoNum type="alphaUcPeriod"/>
            </a:pPr>
            <a:endParaRPr lang="en-US" sz="1000">
              <a:solidFill>
                <a:srgbClr val="000000"/>
              </a:solidFill>
              <a:latin typeface="Arial" charset="0"/>
            </a:endParaRP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  <a:buClr>
                <a:srgbClr val="004080"/>
              </a:buClr>
              <a:buFont typeface="Times" charset="0"/>
              <a:buAutoNum type="alphaUcPeriod"/>
            </a:pPr>
            <a:r>
              <a:rPr lang="en-US" sz="2200">
                <a:solidFill>
                  <a:srgbClr val="000000"/>
                </a:solidFill>
                <a:latin typeface="Arial" charset="0"/>
              </a:rPr>
              <a:t>It will keep coming out, flowing horizontally with the falling cup</a:t>
            </a: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  <a:buClr>
                <a:srgbClr val="004080"/>
              </a:buClr>
              <a:buFont typeface="Times" charset="0"/>
              <a:buAutoNum type="alphaUcPeriod"/>
            </a:pPr>
            <a:endParaRPr lang="en-US" sz="1000">
              <a:solidFill>
                <a:srgbClr val="000000"/>
              </a:solidFill>
              <a:latin typeface="Arial" charset="0"/>
            </a:endParaRPr>
          </a:p>
          <a:p>
            <a:pPr defTabSz="914400" fontAlgn="base">
              <a:spcBef>
                <a:spcPct val="20000"/>
              </a:spcBef>
              <a:spcAft>
                <a:spcPct val="0"/>
              </a:spcAft>
              <a:buClr>
                <a:srgbClr val="004080"/>
              </a:buClr>
              <a:buFont typeface="Times" charset="0"/>
              <a:buAutoNum type="alphaUcPeriod"/>
            </a:pPr>
            <a:r>
              <a:rPr lang="en-US" sz="2200">
                <a:solidFill>
                  <a:srgbClr val="000000"/>
                </a:solidFill>
                <a:latin typeface="Arial" charset="0"/>
              </a:rPr>
              <a:t>It will stop flowing </a:t>
            </a:r>
          </a:p>
        </p:txBody>
      </p:sp>
      <p:pic>
        <p:nvPicPr>
          <p:cNvPr id="106500" name="Content Placeholder 5" descr="Screen shot 2011-09-06 at 7.25.03 PM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328" t="56482" r="38084" b="30467"/>
          <a:stretch>
            <a:fillRect/>
          </a:stretch>
        </p:blipFill>
        <p:spPr bwMode="auto">
          <a:xfrm>
            <a:off x="6516688" y="2133600"/>
            <a:ext cx="1533525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  <p:pic>
        <p:nvPicPr>
          <p:cNvPr id="106501" name="Content Placeholder 5" descr="Screen shot 2011-09-06 at 7.25.03 PM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3838" t="56482" r="39450" b="30228"/>
          <a:stretch>
            <a:fillRect/>
          </a:stretch>
        </p:blipFill>
        <p:spPr bwMode="auto">
          <a:xfrm>
            <a:off x="6875463" y="5808663"/>
            <a:ext cx="865187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  <p:sp>
        <p:nvSpPr>
          <p:cNvPr id="106502" name="Rectangle 15"/>
          <p:cNvSpPr>
            <a:spLocks noChangeArrowheads="1"/>
          </p:cNvSpPr>
          <p:nvPr/>
        </p:nvSpPr>
        <p:spPr bwMode="auto">
          <a:xfrm>
            <a:off x="468313" y="941388"/>
            <a:ext cx="8280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Times" charset="0"/>
              <a:buNone/>
            </a:pPr>
            <a:r>
              <a: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A cup filled with water has a hole in the side through which the liquid is flowing out. If the cup is dropped for a height, what will happen to the water flowing from the cup?</a:t>
            </a:r>
          </a:p>
        </p:txBody>
      </p:sp>
      <p:pic>
        <p:nvPicPr>
          <p:cNvPr id="106503" name="Content Placeholder 5" descr="Screen shot 2011-09-06 at 7.25.03 PM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328" t="70583" r="38084" b="15480"/>
          <a:stretch>
            <a:fillRect/>
          </a:stretch>
        </p:blipFill>
        <p:spPr bwMode="auto">
          <a:xfrm>
            <a:off x="6443663" y="3500438"/>
            <a:ext cx="1535112" cy="126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</p:spTree>
    <p:extLst>
      <p:ext uri="{BB962C8B-B14F-4D97-AF65-F5344CB8AC3E}">
        <p14:creationId xmlns:p14="http://schemas.microsoft.com/office/powerpoint/2010/main" xmlns="" val="353163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8" name="Text Box 2"/>
          <p:cNvSpPr txBox="1">
            <a:spLocks noChangeArrowheads="1"/>
          </p:cNvSpPr>
          <p:nvPr/>
        </p:nvSpPr>
        <p:spPr bwMode="auto">
          <a:xfrm>
            <a:off x="508952" y="762000"/>
            <a:ext cx="8458201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2600" dirty="0" smtClean="0">
                <a:solidFill>
                  <a:srgbClr val="000000"/>
                </a:solidFill>
                <a:latin typeface="+mn-lt"/>
              </a:rPr>
              <a:t>Consider a block of wood that has varying dimensions</a:t>
            </a:r>
            <a:r>
              <a:rPr lang="en-US" sz="2600" dirty="0">
                <a:solidFill>
                  <a:srgbClr val="000000"/>
                </a:solidFill>
                <a:latin typeface="+mn-lt"/>
              </a:rPr>
              <a:t>. </a:t>
            </a:r>
            <a:r>
              <a:rPr lang="en-US" sz="2600" dirty="0" smtClean="0">
                <a:solidFill>
                  <a:srgbClr val="000000"/>
                </a:solidFill>
                <a:latin typeface="+mn-lt"/>
              </a:rPr>
              <a:t>Does the pressure exerted on the table from the block depend on the blocks position? If so, which way produces the greatest pressure? If not, why not?  </a:t>
            </a:r>
          </a:p>
        </p:txBody>
      </p:sp>
      <p:sp>
        <p:nvSpPr>
          <p:cNvPr id="5131" name="Rectangle 5"/>
          <p:cNvSpPr>
            <a:spLocks noChangeArrowheads="1"/>
          </p:cNvSpPr>
          <p:nvPr/>
        </p:nvSpPr>
        <p:spPr bwMode="auto">
          <a:xfrm>
            <a:off x="3407522" y="3373303"/>
            <a:ext cx="1727200" cy="1295400"/>
          </a:xfrm>
          <a:prstGeom prst="rect">
            <a:avLst/>
          </a:prstGeom>
          <a:solidFill>
            <a:srgbClr val="E5CDB9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E5CDB9"/>
            </a:extrusionClr>
          </a:sp3d>
        </p:spPr>
        <p:txBody>
          <a:bodyPr wrap="none" anchor="ctr">
            <a:flatTx/>
          </a:bodyPr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  <a:latin typeface="Times New Roman" charset="0"/>
              <a:cs typeface="+mn-cs"/>
            </a:endParaRPr>
          </a:p>
        </p:txBody>
      </p:sp>
      <p:sp>
        <p:nvSpPr>
          <p:cNvPr id="5132" name="Text Box 6"/>
          <p:cNvSpPr txBox="1">
            <a:spLocks noChangeArrowheads="1"/>
          </p:cNvSpPr>
          <p:nvPr/>
        </p:nvSpPr>
        <p:spPr bwMode="auto">
          <a:xfrm>
            <a:off x="685800" y="5034821"/>
            <a:ext cx="7907617" cy="175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indent="0" eaLnBrk="1" hangingPunct="1">
              <a:spcBef>
                <a:spcPct val="50000"/>
              </a:spcBef>
              <a:defRPr/>
            </a:pPr>
            <a:r>
              <a:rPr lang="en-US" dirty="0" smtClean="0">
                <a:solidFill>
                  <a:srgbClr val="000000"/>
                </a:solidFill>
                <a:latin typeface="+mn-lt"/>
              </a:rPr>
              <a:t>D)  The block of wood has the same density, so it doesn’t matter which way it is positioned.</a:t>
            </a:r>
          </a:p>
          <a:p>
            <a:pPr marL="0" indent="0" eaLnBrk="1" hangingPunct="1">
              <a:spcBef>
                <a:spcPct val="50000"/>
              </a:spcBef>
              <a:defRPr/>
            </a:pPr>
            <a:r>
              <a:rPr lang="en-US" dirty="0" smtClean="0">
                <a:solidFill>
                  <a:srgbClr val="000000"/>
                </a:solidFill>
                <a:latin typeface="+mn-lt"/>
              </a:rPr>
              <a:t>E)  The block of wood has the same mass, </a:t>
            </a:r>
            <a:r>
              <a:rPr lang="en-US" dirty="0">
                <a:solidFill>
                  <a:srgbClr val="000000"/>
                </a:solidFill>
                <a:latin typeface="+mn-lt"/>
              </a:rPr>
              <a:t>so it doesn’t matter which way it is positioned.</a:t>
            </a:r>
            <a:r>
              <a:rPr lang="en-US" dirty="0" smtClean="0">
                <a:solidFill>
                  <a:srgbClr val="000000"/>
                </a:solidFill>
                <a:latin typeface="+mn-lt"/>
              </a:rPr>
              <a:t> </a:t>
            </a:r>
          </a:p>
        </p:txBody>
      </p:sp>
      <p:sp>
        <p:nvSpPr>
          <p:cNvPr id="116751" name="Rectangle 2"/>
          <p:cNvSpPr txBox="1">
            <a:spLocks noChangeArrowheads="1"/>
          </p:cNvSpPr>
          <p:nvPr/>
        </p:nvSpPr>
        <p:spPr bwMode="auto">
          <a:xfrm>
            <a:off x="228600" y="228600"/>
            <a:ext cx="86106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3200">
                <a:solidFill>
                  <a:schemeClr val="tx2"/>
                </a:solidFill>
                <a:latin typeface="Arial" charset="0"/>
              </a:rPr>
              <a:t>i&gt;clicker </a:t>
            </a: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 rot="5400000">
            <a:off x="934549" y="3221703"/>
            <a:ext cx="1727200" cy="1295400"/>
          </a:xfrm>
          <a:prstGeom prst="rect">
            <a:avLst/>
          </a:prstGeom>
          <a:solidFill>
            <a:srgbClr val="E5CDB9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E5CDB9"/>
            </a:extrusionClr>
          </a:sp3d>
        </p:spPr>
        <p:txBody>
          <a:bodyPr wrap="none" anchor="ctr">
            <a:flatTx/>
          </a:bodyPr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  <a:latin typeface="Times New Roman" charset="0"/>
              <a:cs typeface="+mn-cs"/>
            </a:endParaRP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6305627" y="2610726"/>
            <a:ext cx="1727200" cy="2159000"/>
          </a:xfrm>
          <a:prstGeom prst="rect">
            <a:avLst/>
          </a:prstGeom>
          <a:solidFill>
            <a:srgbClr val="E5CDB9"/>
          </a:solidFill>
          <a:ln w="9525">
            <a:miter lim="800000"/>
            <a:headEnd/>
            <a:tailEnd/>
          </a:ln>
          <a:scene3d>
            <a:camera prst="isometricOffAxis2Top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E5CDB9"/>
            </a:extrusionClr>
          </a:sp3d>
        </p:spPr>
        <p:txBody>
          <a:bodyPr wrap="none" anchor="ctr">
            <a:flatTx/>
          </a:bodyPr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  <a:latin typeface="Times New Roman" charset="0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7015" y="4225858"/>
            <a:ext cx="562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A)</a:t>
            </a:r>
            <a:endParaRPr lang="en-US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2900747" y="4197023"/>
            <a:ext cx="562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B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5742919" y="4197023"/>
            <a:ext cx="562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71457277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/>
          <p:cNvSpPr txBox="1">
            <a:spLocks noChangeArrowheads="1"/>
          </p:cNvSpPr>
          <p:nvPr/>
        </p:nvSpPr>
        <p:spPr bwMode="auto">
          <a:xfrm>
            <a:off x="385994" y="826744"/>
            <a:ext cx="8554115" cy="1200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A pulse is moving along a string towards a point located at x0. 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As 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the pulse 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is passing 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through, the 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vertical displacement 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of 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x0 is 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correctly described by which of the following </a:t>
            </a:r>
            <a:r>
              <a:rPr lang="en-US" dirty="0" smtClean="0">
                <a:solidFill>
                  <a:srgbClr val="000000"/>
                </a:solidFill>
                <a:latin typeface="Arial"/>
                <a:cs typeface="Arial"/>
              </a:rPr>
              <a:t>graphs?</a:t>
            </a: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15363" name="Picture 2" descr="TimePlot-1.bmp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9038" y="2606675"/>
            <a:ext cx="6848475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95357" y="4358239"/>
            <a:ext cx="442156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0000"/>
                </a:solidFill>
                <a:latin typeface="Times New Roman"/>
              </a:rPr>
              <a:t>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24398" y="4325973"/>
            <a:ext cx="442156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0000"/>
                </a:solidFill>
                <a:latin typeface="Times New Roman"/>
              </a:rPr>
              <a:t>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95357" y="5979988"/>
            <a:ext cx="442156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0000"/>
                </a:solidFill>
                <a:latin typeface="Times New Roman"/>
              </a:rPr>
              <a:t>x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56047" y="5998390"/>
            <a:ext cx="442156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0000"/>
                </a:solidFill>
                <a:latin typeface="Times New Roman"/>
              </a:rPr>
              <a:t>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03121" y="108195"/>
            <a:ext cx="346149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0000"/>
                </a:solidFill>
                <a:latin typeface="Arial"/>
                <a:cs typeface="Arial"/>
              </a:rPr>
              <a:t>Question</a:t>
            </a:r>
          </a:p>
        </p:txBody>
      </p:sp>
    </p:spTree>
    <p:extLst>
      <p:ext uri="{BB962C8B-B14F-4D97-AF65-F5344CB8AC3E}">
        <p14:creationId xmlns:p14="http://schemas.microsoft.com/office/powerpoint/2010/main" xmlns="" val="280346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	</a:t>
            </a:r>
          </a:p>
        </p:txBody>
      </p:sp>
      <p:pic>
        <p:nvPicPr>
          <p:cNvPr id="9" name="Picture 8" descr="jupiter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062625"/>
            <a:ext cx="3066117" cy="2890576"/>
          </a:xfrm>
          <a:prstGeom prst="rect">
            <a:avLst/>
          </a:prstGeom>
        </p:spPr>
      </p:pic>
      <p:pic>
        <p:nvPicPr>
          <p:cNvPr id="12" name="Picture 11" descr="earth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86851" y="2506696"/>
            <a:ext cx="3004345" cy="3004345"/>
          </a:xfrm>
          <a:prstGeom prst="rect">
            <a:avLst/>
          </a:prstGeom>
        </p:spPr>
      </p:pic>
      <p:pic>
        <p:nvPicPr>
          <p:cNvPr id="14" name="Picture 13" descr="xraysun.gif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687" t="4342" r="4092" b="3392"/>
          <a:stretch/>
        </p:blipFill>
        <p:spPr>
          <a:xfrm>
            <a:off x="6109394" y="3615749"/>
            <a:ext cx="2953037" cy="298093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3486355" y="723900"/>
            <a:ext cx="5246077" cy="107721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0000"/>
                </a:solidFill>
                <a:latin typeface="Arial"/>
              </a:rPr>
              <a:t>Which of these has the largest average density?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77848" y="1062625"/>
            <a:ext cx="11733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FFFFFF"/>
                </a:solidFill>
                <a:latin typeface="Arial"/>
              </a:rPr>
              <a:t>Jupiter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246077" y="2506696"/>
            <a:ext cx="11733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FFFFFF"/>
                </a:solidFill>
                <a:latin typeface="Arial"/>
              </a:rPr>
              <a:t>Earth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832945" y="3623713"/>
            <a:ext cx="13861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FFFFFF"/>
                </a:solidFill>
                <a:latin typeface="Arial"/>
              </a:rPr>
              <a:t>The Sun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61104" y="518920"/>
            <a:ext cx="12543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Arial"/>
              </a:rPr>
              <a:t>(A)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206151" y="1983476"/>
            <a:ext cx="12543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Arial"/>
              </a:rPr>
              <a:t>(B)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205761" y="3059406"/>
            <a:ext cx="12543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Arial"/>
              </a:rPr>
              <a:t>(C)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20192" y="5880032"/>
            <a:ext cx="50033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Arial"/>
              </a:rPr>
              <a:t>(D) I need more information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786798" y="6558586"/>
            <a:ext cx="14592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808080">
                    <a:lumMod val="75000"/>
                  </a:srgbClr>
                </a:solidFill>
                <a:latin typeface="Arial"/>
              </a:rPr>
              <a:t>http://</a:t>
            </a:r>
            <a:r>
              <a:rPr lang="en-US" sz="1200" dirty="0" err="1">
                <a:solidFill>
                  <a:srgbClr val="808080">
                    <a:lumMod val="75000"/>
                  </a:srgbClr>
                </a:solidFill>
                <a:latin typeface="Arial"/>
              </a:rPr>
              <a:t>justearth.net</a:t>
            </a:r>
            <a:r>
              <a:rPr lang="en-US" sz="1200" dirty="0">
                <a:solidFill>
                  <a:srgbClr val="808080">
                    <a:lumMod val="75000"/>
                  </a:srgbClr>
                </a:solidFill>
                <a:latin typeface="Arial"/>
              </a:rPr>
              <a:t>/</a:t>
            </a:r>
          </a:p>
        </p:txBody>
      </p:sp>
      <p:sp>
        <p:nvSpPr>
          <p:cNvPr id="41" name="Rectangle 40"/>
          <p:cNvSpPr/>
          <p:nvPr/>
        </p:nvSpPr>
        <p:spPr>
          <a:xfrm>
            <a:off x="-1" y="6553094"/>
            <a:ext cx="342900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808080">
                    <a:lumMod val="75000"/>
                  </a:srgbClr>
                </a:solidFill>
                <a:latin typeface="Arial"/>
              </a:rPr>
              <a:t>http://</a:t>
            </a:r>
            <a:r>
              <a:rPr lang="en-US" sz="1200" dirty="0" err="1">
                <a:solidFill>
                  <a:srgbClr val="808080">
                    <a:lumMod val="75000"/>
                  </a:srgbClr>
                </a:solidFill>
                <a:latin typeface="Arial"/>
              </a:rPr>
              <a:t>www.solarspace.co.uk</a:t>
            </a:r>
            <a:r>
              <a:rPr lang="en-US" sz="1200" dirty="0">
                <a:solidFill>
                  <a:srgbClr val="808080">
                    <a:lumMod val="75000"/>
                  </a:srgbClr>
                </a:solidFill>
                <a:latin typeface="Arial"/>
              </a:rPr>
              <a:t>/</a:t>
            </a:r>
            <a:r>
              <a:rPr lang="en-US" sz="1200" dirty="0" err="1">
                <a:solidFill>
                  <a:srgbClr val="808080">
                    <a:lumMod val="75000"/>
                  </a:srgbClr>
                </a:solidFill>
                <a:latin typeface="Arial"/>
              </a:rPr>
              <a:t>jupiter.php</a:t>
            </a:r>
            <a:endParaRPr lang="en-US" sz="1200" dirty="0">
              <a:solidFill>
                <a:srgbClr val="808080">
                  <a:lumMod val="75000"/>
                </a:srgbClr>
              </a:solidFill>
              <a:latin typeface="Arial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225897" y="6582840"/>
            <a:ext cx="28365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808080">
                    <a:lumMod val="75000"/>
                  </a:srgbClr>
                </a:solidFill>
                <a:latin typeface="Arial"/>
              </a:rPr>
              <a:t>http://</a:t>
            </a:r>
            <a:r>
              <a:rPr lang="en-US" sz="1200" dirty="0" err="1">
                <a:solidFill>
                  <a:srgbClr val="808080">
                    <a:lumMod val="75000"/>
                  </a:srgbClr>
                </a:solidFill>
                <a:latin typeface="Arial"/>
              </a:rPr>
              <a:t>curious.astro.cornell.edu</a:t>
            </a:r>
            <a:r>
              <a:rPr lang="en-US" sz="1200" dirty="0">
                <a:solidFill>
                  <a:srgbClr val="808080">
                    <a:lumMod val="75000"/>
                  </a:srgbClr>
                </a:solidFill>
                <a:latin typeface="Arial"/>
              </a:rPr>
              <a:t>/</a:t>
            </a:r>
            <a:r>
              <a:rPr lang="en-US" sz="1200" dirty="0" err="1">
                <a:solidFill>
                  <a:srgbClr val="808080">
                    <a:lumMod val="75000"/>
                  </a:srgbClr>
                </a:solidFill>
                <a:latin typeface="Arial"/>
              </a:rPr>
              <a:t>sun.php</a:t>
            </a:r>
            <a:endParaRPr lang="en-US" sz="1200" dirty="0">
              <a:solidFill>
                <a:srgbClr val="808080">
                  <a:lumMod val="75000"/>
                </a:srgb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124729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19" grpId="0"/>
      <p:bldP spid="37" grpId="0"/>
      <p:bldP spid="38" grpId="0"/>
      <p:bldP spid="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en-US">
                <a:latin typeface="Arial" charset="0"/>
              </a:rPr>
              <a:t>	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1399" y="36122"/>
            <a:ext cx="81026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0000"/>
                </a:solidFill>
                <a:latin typeface="Arial"/>
              </a:rPr>
              <a:t>What about the density of non-uniform objects?</a:t>
            </a:r>
          </a:p>
        </p:txBody>
      </p:sp>
      <p:pic>
        <p:nvPicPr>
          <p:cNvPr id="9" name="Picture 8" descr="jupiter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062625"/>
            <a:ext cx="3066117" cy="2890576"/>
          </a:xfrm>
          <a:prstGeom prst="rect">
            <a:avLst/>
          </a:prstGeom>
        </p:spPr>
      </p:pic>
      <p:pic>
        <p:nvPicPr>
          <p:cNvPr id="12" name="Picture 11" descr="earth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86851" y="2506696"/>
            <a:ext cx="3004345" cy="3004345"/>
          </a:xfrm>
          <a:prstGeom prst="rect">
            <a:avLst/>
          </a:prstGeom>
        </p:spPr>
      </p:pic>
      <p:pic>
        <p:nvPicPr>
          <p:cNvPr id="14" name="Picture 13" descr="xraysun.gif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687" t="4342" r="4092" b="3392"/>
          <a:stretch/>
        </p:blipFill>
        <p:spPr>
          <a:xfrm>
            <a:off x="6109394" y="3615749"/>
            <a:ext cx="2953037" cy="298093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3486355" y="723900"/>
            <a:ext cx="5246077" cy="107721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000000"/>
                </a:solidFill>
                <a:latin typeface="Arial"/>
              </a:rPr>
              <a:t>Which of these has the largest average density?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77848" y="1062625"/>
            <a:ext cx="11733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FFFFFF"/>
                </a:solidFill>
                <a:latin typeface="Arial"/>
              </a:rPr>
              <a:t>Jupiter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246077" y="2506696"/>
            <a:ext cx="11733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FFFFFF"/>
                </a:solidFill>
                <a:latin typeface="Arial"/>
              </a:rPr>
              <a:t>Earth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832945" y="3623713"/>
            <a:ext cx="13861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FFFFFF"/>
                </a:solidFill>
                <a:latin typeface="Arial"/>
              </a:rPr>
              <a:t>The Sun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61104" y="518920"/>
            <a:ext cx="12543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Arial"/>
              </a:rPr>
              <a:t>(A)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206151" y="1983476"/>
            <a:ext cx="12543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Arial"/>
              </a:rPr>
              <a:t>(B)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205761" y="3059406"/>
            <a:ext cx="12543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Arial"/>
              </a:rPr>
              <a:t>(C)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20192" y="5880032"/>
            <a:ext cx="50033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Arial"/>
              </a:rPr>
              <a:t>(D) I need more information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786798" y="6558586"/>
            <a:ext cx="14592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808080">
                    <a:lumMod val="75000"/>
                  </a:srgbClr>
                </a:solidFill>
                <a:latin typeface="Arial"/>
              </a:rPr>
              <a:t>http://</a:t>
            </a:r>
            <a:r>
              <a:rPr lang="en-US" sz="1200" dirty="0" err="1">
                <a:solidFill>
                  <a:srgbClr val="808080">
                    <a:lumMod val="75000"/>
                  </a:srgbClr>
                </a:solidFill>
                <a:latin typeface="Arial"/>
              </a:rPr>
              <a:t>justearth.net</a:t>
            </a:r>
            <a:r>
              <a:rPr lang="en-US" sz="1200" dirty="0">
                <a:solidFill>
                  <a:srgbClr val="808080">
                    <a:lumMod val="75000"/>
                  </a:srgbClr>
                </a:solidFill>
                <a:latin typeface="Arial"/>
              </a:rPr>
              <a:t>/</a:t>
            </a:r>
          </a:p>
        </p:txBody>
      </p:sp>
      <p:sp>
        <p:nvSpPr>
          <p:cNvPr id="41" name="Rectangle 40"/>
          <p:cNvSpPr/>
          <p:nvPr/>
        </p:nvSpPr>
        <p:spPr>
          <a:xfrm>
            <a:off x="-1" y="6553094"/>
            <a:ext cx="342900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808080">
                    <a:lumMod val="75000"/>
                  </a:srgbClr>
                </a:solidFill>
                <a:latin typeface="Arial"/>
              </a:rPr>
              <a:t>http://</a:t>
            </a:r>
            <a:r>
              <a:rPr lang="en-US" sz="1200" dirty="0" err="1">
                <a:solidFill>
                  <a:srgbClr val="808080">
                    <a:lumMod val="75000"/>
                  </a:srgbClr>
                </a:solidFill>
                <a:latin typeface="Arial"/>
              </a:rPr>
              <a:t>www.solarspace.co.uk</a:t>
            </a:r>
            <a:r>
              <a:rPr lang="en-US" sz="1200" dirty="0">
                <a:solidFill>
                  <a:srgbClr val="808080">
                    <a:lumMod val="75000"/>
                  </a:srgbClr>
                </a:solidFill>
                <a:latin typeface="Arial"/>
              </a:rPr>
              <a:t>/</a:t>
            </a:r>
            <a:r>
              <a:rPr lang="en-US" sz="1200" dirty="0" err="1">
                <a:solidFill>
                  <a:srgbClr val="808080">
                    <a:lumMod val="75000"/>
                  </a:srgbClr>
                </a:solidFill>
                <a:latin typeface="Arial"/>
              </a:rPr>
              <a:t>jupiter.php</a:t>
            </a:r>
            <a:endParaRPr lang="en-US" sz="1200" dirty="0">
              <a:solidFill>
                <a:srgbClr val="808080">
                  <a:lumMod val="75000"/>
                </a:srgbClr>
              </a:solidFill>
              <a:latin typeface="Arial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225897" y="6582840"/>
            <a:ext cx="28365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808080">
                    <a:lumMod val="75000"/>
                  </a:srgbClr>
                </a:solidFill>
                <a:latin typeface="Arial"/>
              </a:rPr>
              <a:t>http://</a:t>
            </a:r>
            <a:r>
              <a:rPr lang="en-US" sz="1200" dirty="0" err="1">
                <a:solidFill>
                  <a:srgbClr val="808080">
                    <a:lumMod val="75000"/>
                  </a:srgbClr>
                </a:solidFill>
                <a:latin typeface="Arial"/>
              </a:rPr>
              <a:t>curious.astro.cornell.edu</a:t>
            </a:r>
            <a:r>
              <a:rPr lang="en-US" sz="1200" dirty="0">
                <a:solidFill>
                  <a:srgbClr val="808080">
                    <a:lumMod val="75000"/>
                  </a:srgbClr>
                </a:solidFill>
                <a:latin typeface="Arial"/>
              </a:rPr>
              <a:t>/</a:t>
            </a:r>
            <a:r>
              <a:rPr lang="en-US" sz="1200" dirty="0" err="1">
                <a:solidFill>
                  <a:srgbClr val="808080">
                    <a:lumMod val="75000"/>
                  </a:srgbClr>
                </a:solidFill>
                <a:latin typeface="Arial"/>
              </a:rPr>
              <a:t>sun.php</a:t>
            </a:r>
            <a:endParaRPr lang="en-US" sz="1200" dirty="0">
              <a:solidFill>
                <a:srgbClr val="808080">
                  <a:lumMod val="75000"/>
                </a:srgb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124729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19" grpId="0"/>
      <p:bldP spid="37" grpId="0"/>
      <p:bldP spid="38" grpId="0"/>
      <p:bldP spid="3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38100">
          <a:solidFill>
            <a:schemeClr val="tx1"/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3044</TotalTime>
  <Words>849</Words>
  <Application>Microsoft Office PowerPoint</Application>
  <PresentationFormat>On-screen Show (4:3)</PresentationFormat>
  <Paragraphs>180</Paragraphs>
  <Slides>17</Slides>
  <Notes>17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Equation</vt:lpstr>
      <vt:lpstr>Example clicker questions</vt:lpstr>
      <vt:lpstr>Clicker question</vt:lpstr>
      <vt:lpstr>Clicker question</vt:lpstr>
      <vt:lpstr>Clicker question</vt:lpstr>
      <vt:lpstr>Clicker question</vt:lpstr>
      <vt:lpstr>Slide 6</vt:lpstr>
      <vt:lpstr>Clicker question</vt:lpstr>
      <vt:lpstr>Clicker question</vt:lpstr>
      <vt:lpstr>Clicker question</vt:lpstr>
      <vt:lpstr>Clicker question</vt:lpstr>
      <vt:lpstr>Clicker question</vt:lpstr>
      <vt:lpstr>Question</vt:lpstr>
      <vt:lpstr>Demo: prediction</vt:lpstr>
      <vt:lpstr>Slide 14</vt:lpstr>
      <vt:lpstr>Slide 15</vt:lpstr>
      <vt:lpstr> </vt:lpstr>
      <vt:lpstr> </vt:lpstr>
    </vt:vector>
  </TitlesOfParts>
  <Company>Physics and Astronomy, UBC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Example clicker questions</dc:title>
  <dc:creator>Peter Newbury and Cynthia Heiner</dc:creator>
  <dc:description>Clicker questions to accompany "Effective Peer Instruction" workshop</dc:description>
  <cp:lastModifiedBy>Grace Wood</cp:lastModifiedBy>
  <cp:revision>334</cp:revision>
  <dcterms:created xsi:type="dcterms:W3CDTF">2011-04-15T22:02:57Z</dcterms:created>
  <dcterms:modified xsi:type="dcterms:W3CDTF">2012-02-01T06:01:30Z</dcterms:modified>
</cp:coreProperties>
</file>